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9"/>
  </p:notesMasterIdLst>
  <p:sldIdLst>
    <p:sldId id="257" r:id="rId2"/>
    <p:sldId id="315" r:id="rId3"/>
    <p:sldId id="272" r:id="rId4"/>
    <p:sldId id="268" r:id="rId5"/>
    <p:sldId id="293" r:id="rId6"/>
    <p:sldId id="294" r:id="rId7"/>
    <p:sldId id="267" r:id="rId8"/>
    <p:sldId id="286" r:id="rId9"/>
    <p:sldId id="311" r:id="rId10"/>
    <p:sldId id="289" r:id="rId11"/>
    <p:sldId id="304" r:id="rId12"/>
    <p:sldId id="295" r:id="rId13"/>
    <p:sldId id="296" r:id="rId14"/>
    <p:sldId id="290" r:id="rId15"/>
    <p:sldId id="308" r:id="rId16"/>
    <p:sldId id="310" r:id="rId17"/>
    <p:sldId id="309" r:id="rId18"/>
    <p:sldId id="297" r:id="rId19"/>
    <p:sldId id="298" r:id="rId20"/>
    <p:sldId id="299" r:id="rId21"/>
    <p:sldId id="300" r:id="rId22"/>
    <p:sldId id="301" r:id="rId23"/>
    <p:sldId id="307" r:id="rId24"/>
    <p:sldId id="303" r:id="rId25"/>
    <p:sldId id="312" r:id="rId26"/>
    <p:sldId id="314" r:id="rId27"/>
    <p:sldId id="265" r:id="rId2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F0101"/>
    <a:srgbClr val="3E4150"/>
    <a:srgbClr val="9393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157" autoAdjust="0"/>
    <p:restoredTop sz="95519" autoAdjust="0"/>
  </p:normalViewPr>
  <p:slideViewPr>
    <p:cSldViewPr snapToGrid="0">
      <p:cViewPr varScale="1">
        <p:scale>
          <a:sx n="82" d="100"/>
          <a:sy n="82" d="100"/>
        </p:scale>
        <p:origin x="667" y="7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243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-256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pPr/>
              <a:t>2022/8/26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43482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dirty="0"/>
              <a:t>亮亮图文旗舰店</a:t>
            </a:r>
          </a:p>
          <a:p>
            <a:r>
              <a:rPr lang="en-US" altLang="zh-CN" dirty="0"/>
              <a:t>https://liangliangtuwen.tmall.com</a:t>
            </a:r>
          </a:p>
        </p:txBody>
      </p:sp>
    </p:spTree>
    <p:extLst>
      <p:ext uri="{BB962C8B-B14F-4D97-AF65-F5344CB8AC3E}">
        <p14:creationId xmlns:p14="http://schemas.microsoft.com/office/powerpoint/2010/main" val="28913399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62901-3818-4288-A2AF-2123C9E3703D}" type="datetimeFigureOut">
              <a:rPr lang="zh-CN" altLang="en-US" smtClean="0"/>
              <a:pPr/>
              <a:t>2022/8/26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09E81-2A51-4B75-811C-C3E8AA2F715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62901-3818-4288-A2AF-2123C9E3703D}" type="datetimeFigureOut">
              <a:rPr lang="zh-CN" altLang="en-US" smtClean="0"/>
              <a:pPr/>
              <a:t>2022/8/26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09E81-2A51-4B75-811C-C3E8AA2F715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62901-3818-4288-A2AF-2123C9E3703D}" type="datetimeFigureOut">
              <a:rPr lang="zh-CN" altLang="en-US" smtClean="0"/>
              <a:pPr/>
              <a:t>2022/8/26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09E81-2A51-4B75-811C-C3E8AA2F715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62901-3818-4288-A2AF-2123C9E3703D}" type="datetimeFigureOut">
              <a:rPr lang="zh-CN" altLang="en-US" smtClean="0"/>
              <a:pPr/>
              <a:t>2022/8/26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09E81-2A51-4B75-811C-C3E8AA2F715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62901-3818-4288-A2AF-2123C9E3703D}" type="datetimeFigureOut">
              <a:rPr lang="zh-CN" altLang="en-US" smtClean="0"/>
              <a:pPr/>
              <a:t>2022/8/26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09E81-2A51-4B75-811C-C3E8AA2F715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62901-3818-4288-A2AF-2123C9E3703D}" type="datetimeFigureOut">
              <a:rPr lang="zh-CN" altLang="en-US" smtClean="0"/>
              <a:pPr/>
              <a:t>2022/8/26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09E81-2A51-4B75-811C-C3E8AA2F715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62901-3818-4288-A2AF-2123C9E3703D}" type="datetimeFigureOut">
              <a:rPr lang="zh-CN" altLang="en-US" smtClean="0"/>
              <a:pPr/>
              <a:t>2022/8/26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09E81-2A51-4B75-811C-C3E8AA2F715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62901-3818-4288-A2AF-2123C9E3703D}" type="datetimeFigureOut">
              <a:rPr lang="zh-CN" altLang="en-US" smtClean="0"/>
              <a:pPr/>
              <a:t>2022/8/26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09E81-2A51-4B75-811C-C3E8AA2F715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62901-3818-4288-A2AF-2123C9E3703D}" type="datetimeFigureOut">
              <a:rPr lang="zh-CN" altLang="en-US" smtClean="0"/>
              <a:pPr/>
              <a:t>2022/8/26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09E81-2A51-4B75-811C-C3E8AA2F715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62901-3818-4288-A2AF-2123C9E3703D}" type="datetimeFigureOut">
              <a:rPr lang="zh-CN" altLang="en-US" smtClean="0"/>
              <a:pPr/>
              <a:t>2022/8/26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09E81-2A51-4B75-811C-C3E8AA2F715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62901-3818-4288-A2AF-2123C9E3703D}" type="datetimeFigureOut">
              <a:rPr lang="zh-CN" altLang="en-US" smtClean="0"/>
              <a:pPr/>
              <a:t>2022/8/26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09E81-2A51-4B75-811C-C3E8AA2F715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ltDnDi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762901-3818-4288-A2AF-2123C9E3703D}" type="datetimeFigureOut">
              <a:rPr lang="zh-CN" altLang="en-US" smtClean="0"/>
              <a:pPr/>
              <a:t>2022/8/26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409E81-2A51-4B75-811C-C3E8AA2F715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13" Type="http://schemas.openxmlformats.org/officeDocument/2006/relationships/image" Target="../media/image26.png"/><Relationship Id="rId3" Type="http://schemas.openxmlformats.org/officeDocument/2006/relationships/image" Target="../media/image16.jpeg"/><Relationship Id="rId7" Type="http://schemas.openxmlformats.org/officeDocument/2006/relationships/image" Target="../media/image20.jpeg"/><Relationship Id="rId12" Type="http://schemas.openxmlformats.org/officeDocument/2006/relationships/image" Target="../media/image25.jfi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eg"/><Relationship Id="rId11" Type="http://schemas.openxmlformats.org/officeDocument/2006/relationships/image" Target="../media/image24.png"/><Relationship Id="rId5" Type="http://schemas.openxmlformats.org/officeDocument/2006/relationships/image" Target="../media/image18.jpeg"/><Relationship Id="rId10" Type="http://schemas.openxmlformats.org/officeDocument/2006/relationships/image" Target="../media/image23.jpeg"/><Relationship Id="rId4" Type="http://schemas.openxmlformats.org/officeDocument/2006/relationships/image" Target="../media/image17.jpeg"/><Relationship Id="rId9" Type="http://schemas.openxmlformats.org/officeDocument/2006/relationships/image" Target="../media/image22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851"/>
          <a:stretch>
            <a:fillRect/>
          </a:stretch>
        </p:blipFill>
        <p:spPr>
          <a:xfrm rot="18426895">
            <a:off x="-8180843" y="-4695159"/>
            <a:ext cx="15335316" cy="10632912"/>
          </a:xfrm>
          <a:prstGeom prst="rect">
            <a:avLst/>
          </a:prstGeom>
        </p:spPr>
      </p:pic>
      <p:sp>
        <p:nvSpPr>
          <p:cNvPr id="45" name="TextBox 12"/>
          <p:cNvSpPr txBox="1"/>
          <p:nvPr/>
        </p:nvSpPr>
        <p:spPr>
          <a:xfrm>
            <a:off x="3345084" y="933414"/>
            <a:ext cx="8715736" cy="1200361"/>
          </a:xfrm>
          <a:prstGeom prst="rect">
            <a:avLst/>
          </a:prstGeom>
          <a:noFill/>
        </p:spPr>
        <p:txBody>
          <a:bodyPr wrap="square" lIns="91472" tIns="45736" rIns="91472" bIns="45736" rtlCol="0" anchor="ctr">
            <a:spAutoFit/>
          </a:bodyPr>
          <a:lstStyle>
            <a:defPPr>
              <a:defRPr lang="zh-CN"/>
            </a:defPPr>
            <a:lvl1pPr algn="ctr">
              <a:defRPr sz="6000" b="1">
                <a:gradFill>
                  <a:gsLst>
                    <a:gs pos="0">
                      <a:schemeClr val="bg1">
                        <a:shade val="30000"/>
                        <a:satMod val="115000"/>
                      </a:schemeClr>
                    </a:gs>
                    <a:gs pos="50000">
                      <a:schemeClr val="bg1">
                        <a:shade val="67500"/>
                        <a:satMod val="115000"/>
                      </a:schemeClr>
                    </a:gs>
                    <a:gs pos="100000">
                      <a:schemeClr val="bg1">
                        <a:shade val="100000"/>
                        <a:satMod val="115000"/>
                      </a:schemeClr>
                    </a:gs>
                  </a:gsLst>
                  <a:lin ang="16200000" scaled="1"/>
                </a:gra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lang="en-US" altLang="zh-CN" sz="7200" dirty="0" err="1">
                <a:solidFill>
                  <a:srgbClr val="3E4150"/>
                </a:solidFill>
              </a:rPr>
              <a:t>iZone</a:t>
            </a:r>
            <a:r>
              <a:rPr lang="en-US" altLang="zh-CN" sz="7200" dirty="0">
                <a:solidFill>
                  <a:srgbClr val="3E4150"/>
                </a:solidFill>
              </a:rPr>
              <a:t>-</a:t>
            </a:r>
            <a:r>
              <a:rPr lang="zh-CN" altLang="en-US" sz="7200" dirty="0">
                <a:solidFill>
                  <a:srgbClr val="3E4150"/>
                </a:solidFill>
              </a:rPr>
              <a:t>智慧创工坊</a:t>
            </a:r>
          </a:p>
        </p:txBody>
      </p:sp>
      <p:grpSp>
        <p:nvGrpSpPr>
          <p:cNvPr id="41" name="组合 40"/>
          <p:cNvGrpSpPr/>
          <p:nvPr/>
        </p:nvGrpSpPr>
        <p:grpSpPr>
          <a:xfrm>
            <a:off x="11571416" y="4568958"/>
            <a:ext cx="620584" cy="1723138"/>
            <a:chOff x="11571416" y="3218099"/>
            <a:chExt cx="620584" cy="1723138"/>
          </a:xfrm>
        </p:grpSpPr>
        <p:sp>
          <p:nvSpPr>
            <p:cNvPr id="43" name="矩形 42"/>
            <p:cNvSpPr/>
            <p:nvPr/>
          </p:nvSpPr>
          <p:spPr>
            <a:xfrm>
              <a:off x="11571416" y="3218099"/>
              <a:ext cx="620584" cy="1723137"/>
            </a:xfrm>
            <a:prstGeom prst="rect">
              <a:avLst/>
            </a:prstGeom>
            <a:solidFill>
              <a:srgbClr val="3E41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矩形 43"/>
            <p:cNvSpPr/>
            <p:nvPr/>
          </p:nvSpPr>
          <p:spPr>
            <a:xfrm>
              <a:off x="11571416" y="4500799"/>
              <a:ext cx="620584" cy="440438"/>
            </a:xfrm>
            <a:prstGeom prst="rect">
              <a:avLst/>
            </a:prstGeom>
            <a:solidFill>
              <a:srgbClr val="CF01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" name="TextBox 12">
            <a:extLst>
              <a:ext uri="{FF2B5EF4-FFF2-40B4-BE49-F238E27FC236}">
                <a16:creationId xmlns:a16="http://schemas.microsoft.com/office/drawing/2014/main" id="{8C160E8B-ABBF-2892-E729-797D314DE46B}"/>
              </a:ext>
            </a:extLst>
          </p:cNvPr>
          <p:cNvSpPr txBox="1"/>
          <p:nvPr/>
        </p:nvSpPr>
        <p:spPr>
          <a:xfrm>
            <a:off x="3577383" y="2646138"/>
            <a:ext cx="7878120" cy="523252"/>
          </a:xfrm>
          <a:prstGeom prst="rect">
            <a:avLst/>
          </a:prstGeom>
          <a:noFill/>
        </p:spPr>
        <p:txBody>
          <a:bodyPr wrap="square" lIns="91472" tIns="45736" rIns="91472" bIns="45736" rtlCol="0" anchor="ctr">
            <a:spAutoFit/>
          </a:bodyPr>
          <a:lstStyle>
            <a:defPPr>
              <a:defRPr lang="zh-CN"/>
            </a:defPPr>
            <a:lvl1pPr algn="ctr">
              <a:defRPr sz="6000" b="1">
                <a:gradFill>
                  <a:gsLst>
                    <a:gs pos="0">
                      <a:schemeClr val="bg1">
                        <a:shade val="30000"/>
                        <a:satMod val="115000"/>
                      </a:schemeClr>
                    </a:gs>
                    <a:gs pos="50000">
                      <a:schemeClr val="bg1">
                        <a:shade val="67500"/>
                        <a:satMod val="115000"/>
                      </a:schemeClr>
                    </a:gs>
                    <a:gs pos="100000">
                      <a:schemeClr val="bg1">
                        <a:shade val="100000"/>
                        <a:satMod val="115000"/>
                      </a:schemeClr>
                    </a:gs>
                  </a:gsLst>
                  <a:lin ang="16200000" scaled="1"/>
                </a:gra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pPr algn="r"/>
            <a:r>
              <a:rPr lang="en-US" altLang="zh-CN" sz="2800" dirty="0">
                <a:solidFill>
                  <a:srgbClr val="3E4150"/>
                </a:solidFill>
              </a:rPr>
              <a:t>——</a:t>
            </a:r>
            <a:r>
              <a:rPr lang="zh-CN" altLang="en-US" sz="2800" dirty="0">
                <a:solidFill>
                  <a:srgbClr val="3E4150"/>
                </a:solidFill>
              </a:rPr>
              <a:t>基于</a:t>
            </a:r>
            <a:r>
              <a:rPr lang="en-US" altLang="zh-CN" sz="2800" dirty="0" err="1">
                <a:solidFill>
                  <a:srgbClr val="3E4150"/>
                </a:solidFill>
              </a:rPr>
              <a:t>OneOS</a:t>
            </a:r>
            <a:r>
              <a:rPr lang="zh-CN" altLang="en-US" sz="2800" dirty="0">
                <a:solidFill>
                  <a:srgbClr val="3E4150"/>
                </a:solidFill>
              </a:rPr>
              <a:t>与</a:t>
            </a:r>
            <a:r>
              <a:rPr lang="en-US" altLang="zh-CN" sz="2800" dirty="0" err="1">
                <a:solidFill>
                  <a:srgbClr val="3E4150"/>
                </a:solidFill>
              </a:rPr>
              <a:t>OneNET</a:t>
            </a:r>
            <a:r>
              <a:rPr lang="zh-CN" altLang="en-US" sz="2800" dirty="0">
                <a:solidFill>
                  <a:srgbClr val="3E4150"/>
                </a:solidFill>
              </a:rPr>
              <a:t>平台的智慧实验室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5ECBA23-4C2B-792E-D497-114076CA0E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3874364"/>
            <a:ext cx="5304241" cy="2983636"/>
          </a:xfrm>
          <a:prstGeom prst="rect">
            <a:avLst/>
          </a:prstGeom>
        </p:spPr>
      </p:pic>
      <p:grpSp>
        <p:nvGrpSpPr>
          <p:cNvPr id="10" name="组合 9">
            <a:extLst>
              <a:ext uri="{FF2B5EF4-FFF2-40B4-BE49-F238E27FC236}">
                <a16:creationId xmlns:a16="http://schemas.microsoft.com/office/drawing/2014/main" id="{4DEAD7CA-0FF4-C0E7-BD76-69D939F15BCF}"/>
              </a:ext>
            </a:extLst>
          </p:cNvPr>
          <p:cNvGrpSpPr/>
          <p:nvPr/>
        </p:nvGrpSpPr>
        <p:grpSpPr>
          <a:xfrm>
            <a:off x="5304241" y="4467225"/>
            <a:ext cx="4864759" cy="1172665"/>
            <a:chOff x="4582853" y="4076700"/>
            <a:chExt cx="4864759" cy="1172665"/>
          </a:xfrm>
        </p:grpSpPr>
        <p:sp>
          <p:nvSpPr>
            <p:cNvPr id="8" name="TextBox 12">
              <a:extLst>
                <a:ext uri="{FF2B5EF4-FFF2-40B4-BE49-F238E27FC236}">
                  <a16:creationId xmlns:a16="http://schemas.microsoft.com/office/drawing/2014/main" id="{171A1DAA-E834-64D6-E6B5-806B40A70965}"/>
                </a:ext>
              </a:extLst>
            </p:cNvPr>
            <p:cNvSpPr txBox="1"/>
            <p:nvPr/>
          </p:nvSpPr>
          <p:spPr>
            <a:xfrm>
              <a:off x="4582853" y="4252265"/>
              <a:ext cx="4864759" cy="997100"/>
            </a:xfrm>
            <a:prstGeom prst="rect">
              <a:avLst/>
            </a:prstGeom>
            <a:noFill/>
          </p:spPr>
          <p:txBody>
            <a:bodyPr wrap="square" lIns="91472" tIns="45736" rIns="91472" bIns="45736" rtlCol="0" anchor="ctr">
              <a:spAutoFit/>
            </a:bodyPr>
            <a:lstStyle>
              <a:defPPr>
                <a:defRPr lang="zh-CN"/>
              </a:defPPr>
              <a:lvl1pPr algn="ctr">
                <a:defRPr sz="6000" b="1">
                  <a:gradFill>
                    <a:gsLst>
                      <a:gs pos="0">
                        <a:schemeClr val="bg1">
                          <a:shade val="30000"/>
                          <a:satMod val="115000"/>
                        </a:schemeClr>
                      </a:gs>
                      <a:gs pos="50000">
                        <a:schemeClr val="bg1">
                          <a:shade val="67500"/>
                          <a:satMod val="115000"/>
                        </a:schemeClr>
                      </a:gs>
                      <a:gs pos="100000">
                        <a:schemeClr val="bg1">
                          <a:shade val="100000"/>
                          <a:satMod val="115000"/>
                        </a:schemeClr>
                      </a:gs>
                    </a:gsLst>
                    <a:lin ang="16200000" scaled="1"/>
                  </a:gra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defRPr>
              </a:lvl1pPr>
            </a:lstStyle>
            <a:p>
              <a:pPr>
                <a:lnSpc>
                  <a:spcPts val="1400"/>
                </a:lnSpc>
              </a:pPr>
              <a:r>
                <a:rPr lang="zh-CN" altLang="en-US" sz="2400" b="0" dirty="0">
                  <a:solidFill>
                    <a:srgbClr val="3E4150"/>
                  </a:solidFill>
                </a:rPr>
                <a:t>                          随便答都队</a:t>
              </a:r>
              <a:endParaRPr lang="en-US" altLang="zh-CN" sz="2400" b="0" dirty="0">
                <a:solidFill>
                  <a:srgbClr val="3E4150"/>
                </a:solidFill>
              </a:endParaRPr>
            </a:p>
            <a:p>
              <a:pPr>
                <a:lnSpc>
                  <a:spcPts val="1400"/>
                </a:lnSpc>
              </a:pPr>
              <a:endParaRPr lang="en-US" altLang="zh-CN" sz="2000" b="0" dirty="0">
                <a:solidFill>
                  <a:srgbClr val="3E4150"/>
                </a:solidFill>
              </a:endParaRPr>
            </a:p>
            <a:p>
              <a:pPr>
                <a:lnSpc>
                  <a:spcPts val="1400"/>
                </a:lnSpc>
              </a:pPr>
              <a:endParaRPr lang="en-US" altLang="zh-CN" sz="2000" b="0" dirty="0">
                <a:solidFill>
                  <a:srgbClr val="3E4150"/>
                </a:solidFill>
              </a:endParaRPr>
            </a:p>
            <a:p>
              <a:pPr>
                <a:lnSpc>
                  <a:spcPts val="1400"/>
                </a:lnSpc>
              </a:pPr>
              <a:endParaRPr lang="en-US" altLang="zh-CN" sz="2400" b="0" dirty="0">
                <a:solidFill>
                  <a:srgbClr val="3E4150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  <a:p>
              <a:pPr>
                <a:lnSpc>
                  <a:spcPts val="1400"/>
                </a:lnSpc>
              </a:pPr>
              <a:r>
                <a:rPr lang="zh-CN" altLang="en-US" sz="2400" b="0" dirty="0">
                  <a:solidFill>
                    <a:srgbClr val="3E4150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韩硕</a:t>
              </a:r>
              <a:r>
                <a:rPr lang="en-US" altLang="zh-CN" sz="2400" b="0" dirty="0">
                  <a:solidFill>
                    <a:srgbClr val="3E4150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 </a:t>
              </a:r>
              <a:r>
                <a:rPr lang="zh-CN" altLang="en-US" sz="2400" b="0" dirty="0">
                  <a:solidFill>
                    <a:srgbClr val="3E4150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黄真通 李奕霖</a:t>
              </a:r>
              <a:endParaRPr lang="en-US" altLang="zh-CN" sz="2000" b="0" dirty="0">
                <a:solidFill>
                  <a:srgbClr val="3E4150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AFC61D2D-F9A8-D6A6-6816-776DAD569A2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0548" y="4076700"/>
              <a:ext cx="2139935" cy="622035"/>
            </a:xfrm>
            <a:prstGeom prst="rect">
              <a:avLst/>
            </a:prstGeom>
          </p:spPr>
        </p:pic>
      </p:grpSp>
    </p:spTree>
  </p:cSld>
  <p:clrMapOvr>
    <a:masterClrMapping/>
  </p:clrMapOvr>
  <p:transition spd="med">
    <p:pull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2AFB2461-7A2B-4CC2-B54E-AA639BA865BC}"/>
              </a:ext>
            </a:extLst>
          </p:cNvPr>
          <p:cNvSpPr/>
          <p:nvPr/>
        </p:nvSpPr>
        <p:spPr>
          <a:xfrm>
            <a:off x="7755976" y="5407914"/>
            <a:ext cx="930835" cy="890632"/>
          </a:xfrm>
          <a:prstGeom prst="rect">
            <a:avLst/>
          </a:prstGeom>
          <a:scene3d>
            <a:camera prst="isometricOffAxis2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门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4A02005-04C4-4400-ABCF-5C24B036FB1F}"/>
              </a:ext>
            </a:extLst>
          </p:cNvPr>
          <p:cNvSpPr/>
          <p:nvPr/>
        </p:nvSpPr>
        <p:spPr>
          <a:xfrm>
            <a:off x="2800370" y="1565945"/>
            <a:ext cx="6484690" cy="372471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立方体 5">
            <a:extLst>
              <a:ext uri="{FF2B5EF4-FFF2-40B4-BE49-F238E27FC236}">
                <a16:creationId xmlns:a16="http://schemas.microsoft.com/office/drawing/2014/main" id="{7A20607E-03CB-4EC4-B739-90C4B4E763A9}"/>
              </a:ext>
            </a:extLst>
          </p:cNvPr>
          <p:cNvSpPr/>
          <p:nvPr/>
        </p:nvSpPr>
        <p:spPr>
          <a:xfrm>
            <a:off x="2800369" y="827714"/>
            <a:ext cx="6610525" cy="738231"/>
          </a:xfrm>
          <a:prstGeom prst="cube">
            <a:avLst>
              <a:gd name="adj" fmla="val 19318"/>
            </a:avLst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立方体 6">
            <a:extLst>
              <a:ext uri="{FF2B5EF4-FFF2-40B4-BE49-F238E27FC236}">
                <a16:creationId xmlns:a16="http://schemas.microsoft.com/office/drawing/2014/main" id="{0D177B77-48D3-46C8-9753-42173C41915A}"/>
              </a:ext>
            </a:extLst>
          </p:cNvPr>
          <p:cNvSpPr/>
          <p:nvPr/>
        </p:nvSpPr>
        <p:spPr>
          <a:xfrm rot="10800000">
            <a:off x="2674536" y="5294850"/>
            <a:ext cx="6610524" cy="738231"/>
          </a:xfrm>
          <a:prstGeom prst="cube">
            <a:avLst>
              <a:gd name="adj" fmla="val 19318"/>
            </a:avLst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立方体 7">
            <a:extLst>
              <a:ext uri="{FF2B5EF4-FFF2-40B4-BE49-F238E27FC236}">
                <a16:creationId xmlns:a16="http://schemas.microsoft.com/office/drawing/2014/main" id="{8AF3389F-D6FD-4D38-BCC6-25F09C036F79}"/>
              </a:ext>
            </a:extLst>
          </p:cNvPr>
          <p:cNvSpPr/>
          <p:nvPr/>
        </p:nvSpPr>
        <p:spPr>
          <a:xfrm rot="16200000">
            <a:off x="515071" y="3005357"/>
            <a:ext cx="3874316" cy="696283"/>
          </a:xfrm>
          <a:prstGeom prst="cube">
            <a:avLst>
              <a:gd name="adj" fmla="val 19318"/>
            </a:avLst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立方体 8">
            <a:extLst>
              <a:ext uri="{FF2B5EF4-FFF2-40B4-BE49-F238E27FC236}">
                <a16:creationId xmlns:a16="http://schemas.microsoft.com/office/drawing/2014/main" id="{E497F18E-7FB8-4AD5-AC87-2EFE21B80712}"/>
              </a:ext>
            </a:extLst>
          </p:cNvPr>
          <p:cNvSpPr/>
          <p:nvPr/>
        </p:nvSpPr>
        <p:spPr>
          <a:xfrm rot="5400000">
            <a:off x="7694646" y="3154962"/>
            <a:ext cx="3874316" cy="696283"/>
          </a:xfrm>
          <a:prstGeom prst="cube">
            <a:avLst>
              <a:gd name="adj" fmla="val 19318"/>
            </a:avLst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: 棱台 9">
            <a:extLst>
              <a:ext uri="{FF2B5EF4-FFF2-40B4-BE49-F238E27FC236}">
                <a16:creationId xmlns:a16="http://schemas.microsoft.com/office/drawing/2014/main" id="{53E59EE8-947C-4C50-A352-1CD8E403509B}"/>
              </a:ext>
            </a:extLst>
          </p:cNvPr>
          <p:cNvSpPr/>
          <p:nvPr/>
        </p:nvSpPr>
        <p:spPr>
          <a:xfrm>
            <a:off x="4148203" y="1960229"/>
            <a:ext cx="1454090" cy="2390861"/>
          </a:xfrm>
          <a:prstGeom prst="bevel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桌</a:t>
            </a:r>
          </a:p>
        </p:txBody>
      </p:sp>
      <p:sp>
        <p:nvSpPr>
          <p:cNvPr id="11" name="矩形: 棱台 10">
            <a:extLst>
              <a:ext uri="{FF2B5EF4-FFF2-40B4-BE49-F238E27FC236}">
                <a16:creationId xmlns:a16="http://schemas.microsoft.com/office/drawing/2014/main" id="{9D1ED2C1-4208-4C80-8392-254E3B2E3F08}"/>
              </a:ext>
            </a:extLst>
          </p:cNvPr>
          <p:cNvSpPr/>
          <p:nvPr/>
        </p:nvSpPr>
        <p:spPr>
          <a:xfrm>
            <a:off x="3356139" y="2455178"/>
            <a:ext cx="345352" cy="352337"/>
          </a:xfrm>
          <a:prstGeom prst="bevel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椅</a:t>
            </a:r>
          </a:p>
        </p:txBody>
      </p:sp>
      <p:sp>
        <p:nvSpPr>
          <p:cNvPr id="12" name="矩形: 棱台 11">
            <a:extLst>
              <a:ext uri="{FF2B5EF4-FFF2-40B4-BE49-F238E27FC236}">
                <a16:creationId xmlns:a16="http://schemas.microsoft.com/office/drawing/2014/main" id="{66758866-42B7-46FE-A915-2BAF47C766AF}"/>
              </a:ext>
            </a:extLst>
          </p:cNvPr>
          <p:cNvSpPr/>
          <p:nvPr/>
        </p:nvSpPr>
        <p:spPr>
          <a:xfrm>
            <a:off x="3356139" y="3638025"/>
            <a:ext cx="345352" cy="352337"/>
          </a:xfrm>
          <a:prstGeom prst="bevel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: 棱台 12">
            <a:extLst>
              <a:ext uri="{FF2B5EF4-FFF2-40B4-BE49-F238E27FC236}">
                <a16:creationId xmlns:a16="http://schemas.microsoft.com/office/drawing/2014/main" id="{151029A6-415E-4C27-92EC-BB97233A8A39}"/>
              </a:ext>
            </a:extLst>
          </p:cNvPr>
          <p:cNvSpPr/>
          <p:nvPr/>
        </p:nvSpPr>
        <p:spPr>
          <a:xfrm>
            <a:off x="8414712" y="2455176"/>
            <a:ext cx="345352" cy="352337"/>
          </a:xfrm>
          <a:prstGeom prst="bevel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: 棱台 13">
            <a:extLst>
              <a:ext uri="{FF2B5EF4-FFF2-40B4-BE49-F238E27FC236}">
                <a16:creationId xmlns:a16="http://schemas.microsoft.com/office/drawing/2014/main" id="{9253273B-121F-4A09-A9F9-EE23A8DF8A51}"/>
              </a:ext>
            </a:extLst>
          </p:cNvPr>
          <p:cNvSpPr/>
          <p:nvPr/>
        </p:nvSpPr>
        <p:spPr>
          <a:xfrm>
            <a:off x="8415412" y="3638021"/>
            <a:ext cx="345352" cy="352337"/>
          </a:xfrm>
          <a:prstGeom prst="bevel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: 棱台 14">
            <a:extLst>
              <a:ext uri="{FF2B5EF4-FFF2-40B4-BE49-F238E27FC236}">
                <a16:creationId xmlns:a16="http://schemas.microsoft.com/office/drawing/2014/main" id="{27A8C108-6366-407A-8848-72628AB97B44}"/>
              </a:ext>
            </a:extLst>
          </p:cNvPr>
          <p:cNvSpPr/>
          <p:nvPr/>
        </p:nvSpPr>
        <p:spPr>
          <a:xfrm>
            <a:off x="6489444" y="2033283"/>
            <a:ext cx="1454090" cy="2317807"/>
          </a:xfrm>
          <a:prstGeom prst="bevel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280F805A-D4A8-41A8-A71C-149C3812C078}"/>
              </a:ext>
            </a:extLst>
          </p:cNvPr>
          <p:cNvCxnSpPr>
            <a:cxnSpLocks/>
          </p:cNvCxnSpPr>
          <p:nvPr/>
        </p:nvCxnSpPr>
        <p:spPr>
          <a:xfrm>
            <a:off x="7842154" y="5290657"/>
            <a:ext cx="0" cy="600512"/>
          </a:xfrm>
          <a:prstGeom prst="line">
            <a:avLst/>
          </a:prstGeom>
          <a:ln w="571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329A40DA-8591-43DF-8C47-4FED21892C9A}"/>
              </a:ext>
            </a:extLst>
          </p:cNvPr>
          <p:cNvCxnSpPr>
            <a:cxnSpLocks/>
          </p:cNvCxnSpPr>
          <p:nvPr/>
        </p:nvCxnSpPr>
        <p:spPr>
          <a:xfrm>
            <a:off x="8428764" y="5292056"/>
            <a:ext cx="0" cy="600512"/>
          </a:xfrm>
          <a:prstGeom prst="line">
            <a:avLst/>
          </a:prstGeom>
          <a:ln w="571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流程图: 预定义过程 17">
            <a:extLst>
              <a:ext uri="{FF2B5EF4-FFF2-40B4-BE49-F238E27FC236}">
                <a16:creationId xmlns:a16="http://schemas.microsoft.com/office/drawing/2014/main" id="{4FA9807B-07B0-49FF-95A4-EDDA25517CBA}"/>
              </a:ext>
            </a:extLst>
          </p:cNvPr>
          <p:cNvSpPr/>
          <p:nvPr/>
        </p:nvSpPr>
        <p:spPr>
          <a:xfrm>
            <a:off x="3288979" y="4779035"/>
            <a:ext cx="1557771" cy="511622"/>
          </a:xfrm>
          <a:prstGeom prst="flowChartPredefinedProcess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元器件库</a:t>
            </a:r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CF67042A-ACC5-4E44-8E23-77E389A75A37}"/>
              </a:ext>
            </a:extLst>
          </p:cNvPr>
          <p:cNvSpPr/>
          <p:nvPr/>
        </p:nvSpPr>
        <p:spPr>
          <a:xfrm>
            <a:off x="4497749" y="2404376"/>
            <a:ext cx="696284" cy="512076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仪器</a:t>
            </a:r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BFAF26A5-FA47-45BF-81BD-861790F5E4CE}"/>
              </a:ext>
            </a:extLst>
          </p:cNvPr>
          <p:cNvSpPr/>
          <p:nvPr/>
        </p:nvSpPr>
        <p:spPr>
          <a:xfrm>
            <a:off x="4511837" y="3361364"/>
            <a:ext cx="696284" cy="512076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仪器</a:t>
            </a:r>
          </a:p>
        </p:txBody>
      </p:sp>
      <p:sp>
        <p:nvSpPr>
          <p:cNvPr id="21" name="矩形: 圆顶角 20">
            <a:extLst>
              <a:ext uri="{FF2B5EF4-FFF2-40B4-BE49-F238E27FC236}">
                <a16:creationId xmlns:a16="http://schemas.microsoft.com/office/drawing/2014/main" id="{2B2639C4-E5A9-427D-8F10-E079400E1749}"/>
              </a:ext>
            </a:extLst>
          </p:cNvPr>
          <p:cNvSpPr/>
          <p:nvPr/>
        </p:nvSpPr>
        <p:spPr>
          <a:xfrm rot="10800000">
            <a:off x="7172797" y="2404376"/>
            <a:ext cx="356938" cy="226968"/>
          </a:xfrm>
          <a:prstGeom prst="round2Same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563F1652-D9CE-45C6-94C2-2315F037D74C}"/>
              </a:ext>
            </a:extLst>
          </p:cNvPr>
          <p:cNvGrpSpPr/>
          <p:nvPr/>
        </p:nvGrpSpPr>
        <p:grpSpPr>
          <a:xfrm>
            <a:off x="7177023" y="2829413"/>
            <a:ext cx="348486" cy="941912"/>
            <a:chOff x="1118155" y="2936144"/>
            <a:chExt cx="348486" cy="941912"/>
          </a:xfrm>
        </p:grpSpPr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5BE02709-3B98-4370-9A92-3B37FB7DC05C}"/>
                </a:ext>
              </a:extLst>
            </p:cNvPr>
            <p:cNvSpPr/>
            <p:nvPr/>
          </p:nvSpPr>
          <p:spPr>
            <a:xfrm>
              <a:off x="1121289" y="2936144"/>
              <a:ext cx="345352" cy="9419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id="{7A3D54F9-A27F-4CFA-97EB-61C27C998DD5}"/>
                </a:ext>
              </a:extLst>
            </p:cNvPr>
            <p:cNvCxnSpPr/>
            <p:nvPr/>
          </p:nvCxnSpPr>
          <p:spPr>
            <a:xfrm>
              <a:off x="1128274" y="3263037"/>
              <a:ext cx="325038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直接连接符 24">
              <a:extLst>
                <a:ext uri="{FF2B5EF4-FFF2-40B4-BE49-F238E27FC236}">
                  <a16:creationId xmlns:a16="http://schemas.microsoft.com/office/drawing/2014/main" id="{7ABE334F-A8D1-4D42-A8C7-0987FDB2017E}"/>
                </a:ext>
              </a:extLst>
            </p:cNvPr>
            <p:cNvCxnSpPr/>
            <p:nvPr/>
          </p:nvCxnSpPr>
          <p:spPr>
            <a:xfrm>
              <a:off x="1118155" y="3593534"/>
              <a:ext cx="325038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5C6D595B-B769-4842-A764-7F04871936E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63320" y="3045083"/>
              <a:ext cx="99060" cy="1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直接连接符 26">
              <a:extLst>
                <a:ext uri="{FF2B5EF4-FFF2-40B4-BE49-F238E27FC236}">
                  <a16:creationId xmlns:a16="http://schemas.microsoft.com/office/drawing/2014/main" id="{1D4181DC-51FA-4EB9-ABD6-FA22E7A24D7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63320" y="3187343"/>
              <a:ext cx="99060" cy="1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id="{F1020317-C463-4783-A63E-0AAE6C4267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18052" y="3121303"/>
              <a:ext cx="99060" cy="1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直接连接符 28">
              <a:extLst>
                <a:ext uri="{FF2B5EF4-FFF2-40B4-BE49-F238E27FC236}">
                  <a16:creationId xmlns:a16="http://schemas.microsoft.com/office/drawing/2014/main" id="{94AEB13D-8689-4420-8506-043662976D7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63320" y="3364426"/>
              <a:ext cx="99060" cy="1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直接连接符 29">
              <a:extLst>
                <a:ext uri="{FF2B5EF4-FFF2-40B4-BE49-F238E27FC236}">
                  <a16:creationId xmlns:a16="http://schemas.microsoft.com/office/drawing/2014/main" id="{4CDC5602-BF12-4259-B58E-7654B212A5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63320" y="3506686"/>
              <a:ext cx="99060" cy="1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id="{2C86A491-9465-4ED5-8A4A-40262DF615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18052" y="3440646"/>
              <a:ext cx="99060" cy="1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id="{54899D11-76BD-4041-B1E3-38A4CE56094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83447" y="3659705"/>
              <a:ext cx="99060" cy="1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直接连接符 32">
              <a:extLst>
                <a:ext uri="{FF2B5EF4-FFF2-40B4-BE49-F238E27FC236}">
                  <a16:creationId xmlns:a16="http://schemas.microsoft.com/office/drawing/2014/main" id="{7C28D792-28CD-47A3-9B9F-C13986306A6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83447" y="3801965"/>
              <a:ext cx="99060" cy="1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直接连接符 33">
              <a:extLst>
                <a:ext uri="{FF2B5EF4-FFF2-40B4-BE49-F238E27FC236}">
                  <a16:creationId xmlns:a16="http://schemas.microsoft.com/office/drawing/2014/main" id="{1CE70458-6FE6-45A9-91DB-C3407B4752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38179" y="3735925"/>
              <a:ext cx="99060" cy="1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5" name="任意多边形: 形状 34">
            <a:extLst>
              <a:ext uri="{FF2B5EF4-FFF2-40B4-BE49-F238E27FC236}">
                <a16:creationId xmlns:a16="http://schemas.microsoft.com/office/drawing/2014/main" id="{81F4F2E5-64D1-4892-95B0-82BB0B057C48}"/>
              </a:ext>
            </a:extLst>
          </p:cNvPr>
          <p:cNvSpPr/>
          <p:nvPr/>
        </p:nvSpPr>
        <p:spPr>
          <a:xfrm>
            <a:off x="7330897" y="2639334"/>
            <a:ext cx="66675" cy="194310"/>
          </a:xfrm>
          <a:custGeom>
            <a:avLst/>
            <a:gdLst>
              <a:gd name="connsiteX0" fmla="*/ 22860 w 66675"/>
              <a:gd name="connsiteY0" fmla="*/ 0 h 194310"/>
              <a:gd name="connsiteX1" fmla="*/ 13335 w 66675"/>
              <a:gd name="connsiteY1" fmla="*/ 3810 h 194310"/>
              <a:gd name="connsiteX2" fmla="*/ 5715 w 66675"/>
              <a:gd name="connsiteY2" fmla="*/ 32385 h 194310"/>
              <a:gd name="connsiteX3" fmla="*/ 0 w 66675"/>
              <a:gd name="connsiteY3" fmla="*/ 55245 h 194310"/>
              <a:gd name="connsiteX4" fmla="*/ 1905 w 66675"/>
              <a:gd name="connsiteY4" fmla="*/ 95250 h 194310"/>
              <a:gd name="connsiteX5" fmla="*/ 9525 w 66675"/>
              <a:gd name="connsiteY5" fmla="*/ 99060 h 194310"/>
              <a:gd name="connsiteX6" fmla="*/ 34290 w 66675"/>
              <a:gd name="connsiteY6" fmla="*/ 93345 h 194310"/>
              <a:gd name="connsiteX7" fmla="*/ 43815 w 66675"/>
              <a:gd name="connsiteY7" fmla="*/ 87630 h 194310"/>
              <a:gd name="connsiteX8" fmla="*/ 66675 w 66675"/>
              <a:gd name="connsiteY8" fmla="*/ 66675 h 194310"/>
              <a:gd name="connsiteX9" fmla="*/ 64770 w 66675"/>
              <a:gd name="connsiteY9" fmla="*/ 57150 h 194310"/>
              <a:gd name="connsiteX10" fmla="*/ 62865 w 66675"/>
              <a:gd name="connsiteY10" fmla="*/ 45720 h 194310"/>
              <a:gd name="connsiteX11" fmla="*/ 55245 w 66675"/>
              <a:gd name="connsiteY11" fmla="*/ 41910 h 194310"/>
              <a:gd name="connsiteX12" fmla="*/ 38100 w 66675"/>
              <a:gd name="connsiteY12" fmla="*/ 45720 h 194310"/>
              <a:gd name="connsiteX13" fmla="*/ 32385 w 66675"/>
              <a:gd name="connsiteY13" fmla="*/ 47625 h 194310"/>
              <a:gd name="connsiteX14" fmla="*/ 28575 w 66675"/>
              <a:gd name="connsiteY14" fmla="*/ 55245 h 194310"/>
              <a:gd name="connsiteX15" fmla="*/ 24765 w 66675"/>
              <a:gd name="connsiteY15" fmla="*/ 85725 h 194310"/>
              <a:gd name="connsiteX16" fmla="*/ 22860 w 66675"/>
              <a:gd name="connsiteY16" fmla="*/ 108585 h 194310"/>
              <a:gd name="connsiteX17" fmla="*/ 17145 w 66675"/>
              <a:gd name="connsiteY17" fmla="*/ 131445 h 194310"/>
              <a:gd name="connsiteX18" fmla="*/ 15240 w 66675"/>
              <a:gd name="connsiteY18" fmla="*/ 194310 h 194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66675" h="194310">
                <a:moveTo>
                  <a:pt x="22860" y="0"/>
                </a:moveTo>
                <a:cubicBezTo>
                  <a:pt x="19685" y="1270"/>
                  <a:pt x="15753" y="1392"/>
                  <a:pt x="13335" y="3810"/>
                </a:cubicBezTo>
                <a:cubicBezTo>
                  <a:pt x="5446" y="11699"/>
                  <a:pt x="7554" y="22728"/>
                  <a:pt x="5715" y="32385"/>
                </a:cubicBezTo>
                <a:cubicBezTo>
                  <a:pt x="4245" y="40101"/>
                  <a:pt x="1905" y="47625"/>
                  <a:pt x="0" y="55245"/>
                </a:cubicBezTo>
                <a:cubicBezTo>
                  <a:pt x="635" y="68580"/>
                  <a:pt x="-931" y="82205"/>
                  <a:pt x="1905" y="95250"/>
                </a:cubicBezTo>
                <a:cubicBezTo>
                  <a:pt x="2508" y="98025"/>
                  <a:pt x="6690" y="99227"/>
                  <a:pt x="9525" y="99060"/>
                </a:cubicBezTo>
                <a:cubicBezTo>
                  <a:pt x="17982" y="98563"/>
                  <a:pt x="26035" y="95250"/>
                  <a:pt x="34290" y="93345"/>
                </a:cubicBezTo>
                <a:cubicBezTo>
                  <a:pt x="37465" y="91440"/>
                  <a:pt x="41004" y="90040"/>
                  <a:pt x="43815" y="87630"/>
                </a:cubicBezTo>
                <a:cubicBezTo>
                  <a:pt x="76652" y="59484"/>
                  <a:pt x="50249" y="77626"/>
                  <a:pt x="66675" y="66675"/>
                </a:cubicBezTo>
                <a:cubicBezTo>
                  <a:pt x="66040" y="63500"/>
                  <a:pt x="65349" y="60336"/>
                  <a:pt x="64770" y="57150"/>
                </a:cubicBezTo>
                <a:cubicBezTo>
                  <a:pt x="64079" y="53350"/>
                  <a:pt x="64912" y="48995"/>
                  <a:pt x="62865" y="45720"/>
                </a:cubicBezTo>
                <a:cubicBezTo>
                  <a:pt x="61360" y="43312"/>
                  <a:pt x="57785" y="43180"/>
                  <a:pt x="55245" y="41910"/>
                </a:cubicBezTo>
                <a:cubicBezTo>
                  <a:pt x="49530" y="43180"/>
                  <a:pt x="43780" y="44300"/>
                  <a:pt x="38100" y="45720"/>
                </a:cubicBezTo>
                <a:cubicBezTo>
                  <a:pt x="36152" y="46207"/>
                  <a:pt x="33805" y="46205"/>
                  <a:pt x="32385" y="47625"/>
                </a:cubicBezTo>
                <a:cubicBezTo>
                  <a:pt x="30377" y="49633"/>
                  <a:pt x="29845" y="52705"/>
                  <a:pt x="28575" y="55245"/>
                </a:cubicBezTo>
                <a:cubicBezTo>
                  <a:pt x="25898" y="71307"/>
                  <a:pt x="26596" y="65579"/>
                  <a:pt x="24765" y="85725"/>
                </a:cubicBezTo>
                <a:cubicBezTo>
                  <a:pt x="24073" y="93340"/>
                  <a:pt x="24117" y="101043"/>
                  <a:pt x="22860" y="108585"/>
                </a:cubicBezTo>
                <a:cubicBezTo>
                  <a:pt x="21569" y="116333"/>
                  <a:pt x="19050" y="123825"/>
                  <a:pt x="17145" y="131445"/>
                </a:cubicBezTo>
                <a:cubicBezTo>
                  <a:pt x="14773" y="176518"/>
                  <a:pt x="15240" y="155558"/>
                  <a:pt x="15240" y="194310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097565E3-70A1-4B10-9EA8-76C4C8770A10}"/>
              </a:ext>
            </a:extLst>
          </p:cNvPr>
          <p:cNvCxnSpPr>
            <a:stCxn id="21" idx="1"/>
          </p:cNvCxnSpPr>
          <p:nvPr/>
        </p:nvCxnSpPr>
        <p:spPr>
          <a:xfrm flipH="1" flipV="1">
            <a:off x="7349661" y="2236617"/>
            <a:ext cx="1605" cy="16775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4B200775-D0B5-452A-8824-2E73546F787C}"/>
              </a:ext>
            </a:extLst>
          </p:cNvPr>
          <p:cNvGrpSpPr/>
          <p:nvPr/>
        </p:nvGrpSpPr>
        <p:grpSpPr>
          <a:xfrm>
            <a:off x="9353321" y="3019652"/>
            <a:ext cx="399323" cy="680663"/>
            <a:chOff x="10012533" y="3122214"/>
            <a:chExt cx="399323" cy="680663"/>
          </a:xfrm>
        </p:grpSpPr>
        <p:sp>
          <p:nvSpPr>
            <p:cNvPr id="38" name="平行四边形 37">
              <a:extLst>
                <a:ext uri="{FF2B5EF4-FFF2-40B4-BE49-F238E27FC236}">
                  <a16:creationId xmlns:a16="http://schemas.microsoft.com/office/drawing/2014/main" id="{3554E418-C902-4FB7-B615-4B6AF208123F}"/>
                </a:ext>
              </a:extLst>
            </p:cNvPr>
            <p:cNvSpPr/>
            <p:nvPr/>
          </p:nvSpPr>
          <p:spPr>
            <a:xfrm rot="5400000">
              <a:off x="9871863" y="3262884"/>
              <a:ext cx="680663" cy="399323"/>
            </a:xfrm>
            <a:prstGeom prst="parallelogram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椭圆 38">
              <a:extLst>
                <a:ext uri="{FF2B5EF4-FFF2-40B4-BE49-F238E27FC236}">
                  <a16:creationId xmlns:a16="http://schemas.microsoft.com/office/drawing/2014/main" id="{C95FA69A-C15D-425B-8947-FE6D7721B947}"/>
                </a:ext>
              </a:extLst>
            </p:cNvPr>
            <p:cNvSpPr/>
            <p:nvPr/>
          </p:nvSpPr>
          <p:spPr>
            <a:xfrm>
              <a:off x="10151635" y="3336254"/>
              <a:ext cx="94317" cy="23973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0" name="直接连接符 39">
              <a:extLst>
                <a:ext uri="{FF2B5EF4-FFF2-40B4-BE49-F238E27FC236}">
                  <a16:creationId xmlns:a16="http://schemas.microsoft.com/office/drawing/2014/main" id="{6EF213DE-C474-4284-AD35-0454459CDC1D}"/>
                </a:ext>
              </a:extLst>
            </p:cNvPr>
            <p:cNvCxnSpPr>
              <a:cxnSpLocks/>
              <a:stCxn id="39" idx="7"/>
            </p:cNvCxnSpPr>
            <p:nvPr/>
          </p:nvCxnSpPr>
          <p:spPr>
            <a:xfrm flipV="1">
              <a:off x="10232140" y="3262287"/>
              <a:ext cx="12189" cy="10907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直接连接符 40">
              <a:extLst>
                <a:ext uri="{FF2B5EF4-FFF2-40B4-BE49-F238E27FC236}">
                  <a16:creationId xmlns:a16="http://schemas.microsoft.com/office/drawing/2014/main" id="{598D8A1D-914F-4780-A436-5738CD5C781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32140" y="3417288"/>
              <a:ext cx="81998" cy="1055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直接连接符 41">
              <a:extLst>
                <a:ext uri="{FF2B5EF4-FFF2-40B4-BE49-F238E27FC236}">
                  <a16:creationId xmlns:a16="http://schemas.microsoft.com/office/drawing/2014/main" id="{988F5FA3-7244-4AB0-B64A-1EC85F94D72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185319" y="3575992"/>
              <a:ext cx="105710" cy="4382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直接连接符 42">
              <a:extLst>
                <a:ext uri="{FF2B5EF4-FFF2-40B4-BE49-F238E27FC236}">
                  <a16:creationId xmlns:a16="http://schemas.microsoft.com/office/drawing/2014/main" id="{6C8F3665-82E3-43B0-BB5B-858DCCD5923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075271" y="3364031"/>
              <a:ext cx="87164" cy="8026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直接连接符 43">
              <a:extLst>
                <a:ext uri="{FF2B5EF4-FFF2-40B4-BE49-F238E27FC236}">
                  <a16:creationId xmlns:a16="http://schemas.microsoft.com/office/drawing/2014/main" id="{771916B9-D067-451D-A960-43F65F7079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25459" y="3462546"/>
              <a:ext cx="25474" cy="16782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F6CF1930-CE04-4402-9836-00D11D7CCBF3}"/>
              </a:ext>
            </a:extLst>
          </p:cNvPr>
          <p:cNvGrpSpPr/>
          <p:nvPr/>
        </p:nvGrpSpPr>
        <p:grpSpPr>
          <a:xfrm>
            <a:off x="5701432" y="2779020"/>
            <a:ext cx="696284" cy="603183"/>
            <a:chOff x="212870" y="2463800"/>
            <a:chExt cx="1560848" cy="1282233"/>
          </a:xfrm>
        </p:grpSpPr>
        <p:sp>
          <p:nvSpPr>
            <p:cNvPr id="47" name="弦形 46">
              <a:extLst>
                <a:ext uri="{FF2B5EF4-FFF2-40B4-BE49-F238E27FC236}">
                  <a16:creationId xmlns:a16="http://schemas.microsoft.com/office/drawing/2014/main" id="{65A7406F-3FE4-4A14-BC1B-D86B9989BE3E}"/>
                </a:ext>
              </a:extLst>
            </p:cNvPr>
            <p:cNvSpPr/>
            <p:nvPr/>
          </p:nvSpPr>
          <p:spPr>
            <a:xfrm rot="17522259">
              <a:off x="675640" y="2583807"/>
              <a:ext cx="609279" cy="625436"/>
            </a:xfrm>
            <a:prstGeom prst="chord">
              <a:avLst/>
            </a:prstGeom>
            <a:solidFill>
              <a:srgbClr val="FFFF00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98CCBD09-490C-4A97-ABFD-CF1121895C12}"/>
                </a:ext>
              </a:extLst>
            </p:cNvPr>
            <p:cNvSpPr/>
            <p:nvPr/>
          </p:nvSpPr>
          <p:spPr>
            <a:xfrm>
              <a:off x="688172" y="2463800"/>
              <a:ext cx="569128" cy="304165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9" name="直接连接符 48">
              <a:extLst>
                <a:ext uri="{FF2B5EF4-FFF2-40B4-BE49-F238E27FC236}">
                  <a16:creationId xmlns:a16="http://schemas.microsoft.com/office/drawing/2014/main" id="{FA06EB47-97EE-4BF1-9BC8-E3A408DC1A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2870" y="3066983"/>
              <a:ext cx="363234" cy="29277"/>
            </a:xfrm>
            <a:prstGeom prst="line">
              <a:avLst/>
            </a:prstGeom>
            <a:ln w="38100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0" name="直接连接符 49">
              <a:extLst>
                <a:ext uri="{FF2B5EF4-FFF2-40B4-BE49-F238E27FC236}">
                  <a16:creationId xmlns:a16="http://schemas.microsoft.com/office/drawing/2014/main" id="{A59D0FDB-97CF-4491-8C09-5394A552CAF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1225" y="3320817"/>
              <a:ext cx="319085" cy="265158"/>
            </a:xfrm>
            <a:prstGeom prst="line">
              <a:avLst/>
            </a:prstGeom>
            <a:ln w="38100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1" name="直接连接符 50">
              <a:extLst>
                <a:ext uri="{FF2B5EF4-FFF2-40B4-BE49-F238E27FC236}">
                  <a16:creationId xmlns:a16="http://schemas.microsoft.com/office/drawing/2014/main" id="{EC875115-D44B-4705-8709-DE86F88132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80279" y="3386326"/>
              <a:ext cx="1" cy="359707"/>
            </a:xfrm>
            <a:prstGeom prst="line">
              <a:avLst/>
            </a:prstGeom>
            <a:ln w="38100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2" name="直接连接符 51">
              <a:extLst>
                <a:ext uri="{FF2B5EF4-FFF2-40B4-BE49-F238E27FC236}">
                  <a16:creationId xmlns:a16="http://schemas.microsoft.com/office/drawing/2014/main" id="{BF2937FB-CD3F-4BD4-9E62-19D049721560}"/>
                </a:ext>
              </a:extLst>
            </p:cNvPr>
            <p:cNvCxnSpPr>
              <a:cxnSpLocks/>
            </p:cNvCxnSpPr>
            <p:nvPr/>
          </p:nvCxnSpPr>
          <p:spPr>
            <a:xfrm>
              <a:off x="1262137" y="3327918"/>
              <a:ext cx="319085" cy="265158"/>
            </a:xfrm>
            <a:prstGeom prst="line">
              <a:avLst/>
            </a:prstGeom>
            <a:ln w="38100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3" name="直接连接符 52">
              <a:extLst>
                <a:ext uri="{FF2B5EF4-FFF2-40B4-BE49-F238E27FC236}">
                  <a16:creationId xmlns:a16="http://schemas.microsoft.com/office/drawing/2014/main" id="{3AF24459-C59D-4CDB-B02C-E34F1A9A94AC}"/>
                </a:ext>
              </a:extLst>
            </p:cNvPr>
            <p:cNvCxnSpPr>
              <a:cxnSpLocks/>
            </p:cNvCxnSpPr>
            <p:nvPr/>
          </p:nvCxnSpPr>
          <p:spPr>
            <a:xfrm>
              <a:off x="1410484" y="3081621"/>
              <a:ext cx="363234" cy="29277"/>
            </a:xfrm>
            <a:prstGeom prst="line">
              <a:avLst/>
            </a:prstGeom>
            <a:ln w="38100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EAF707CF-0421-46ED-A455-5AF43C73A108}"/>
              </a:ext>
            </a:extLst>
          </p:cNvPr>
          <p:cNvGrpSpPr/>
          <p:nvPr/>
        </p:nvGrpSpPr>
        <p:grpSpPr>
          <a:xfrm>
            <a:off x="5731229" y="973080"/>
            <a:ext cx="696284" cy="603183"/>
            <a:chOff x="212870" y="2463800"/>
            <a:chExt cx="1560848" cy="1282233"/>
          </a:xfrm>
          <a:solidFill>
            <a:srgbClr val="FF0000">
              <a:alpha val="50196"/>
            </a:srgbClr>
          </a:solidFill>
        </p:grpSpPr>
        <p:sp>
          <p:nvSpPr>
            <p:cNvPr id="55" name="弦形 54">
              <a:extLst>
                <a:ext uri="{FF2B5EF4-FFF2-40B4-BE49-F238E27FC236}">
                  <a16:creationId xmlns:a16="http://schemas.microsoft.com/office/drawing/2014/main" id="{905718A4-CC42-4455-8C58-7EE44E90AE6A}"/>
                </a:ext>
              </a:extLst>
            </p:cNvPr>
            <p:cNvSpPr/>
            <p:nvPr/>
          </p:nvSpPr>
          <p:spPr>
            <a:xfrm rot="17522259">
              <a:off x="675640" y="2583807"/>
              <a:ext cx="609279" cy="625436"/>
            </a:xfrm>
            <a:prstGeom prst="chord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矩形 55">
              <a:extLst>
                <a:ext uri="{FF2B5EF4-FFF2-40B4-BE49-F238E27FC236}">
                  <a16:creationId xmlns:a16="http://schemas.microsoft.com/office/drawing/2014/main" id="{F1C755C8-AE19-424A-87FF-1DC6E0C5402F}"/>
                </a:ext>
              </a:extLst>
            </p:cNvPr>
            <p:cNvSpPr/>
            <p:nvPr/>
          </p:nvSpPr>
          <p:spPr>
            <a:xfrm>
              <a:off x="688172" y="2463800"/>
              <a:ext cx="569128" cy="304165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57" name="直接连接符 56">
              <a:extLst>
                <a:ext uri="{FF2B5EF4-FFF2-40B4-BE49-F238E27FC236}">
                  <a16:creationId xmlns:a16="http://schemas.microsoft.com/office/drawing/2014/main" id="{F9AFF907-8DE6-49F8-ABF7-EDCC4EB6AC2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2870" y="3066983"/>
              <a:ext cx="363234" cy="29277"/>
            </a:xfrm>
            <a:prstGeom prst="line">
              <a:avLst/>
            </a:prstGeom>
            <a:grpFill/>
            <a:ln w="38100">
              <a:solidFill>
                <a:srgbClr val="FF0000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8" name="直接连接符 57">
              <a:extLst>
                <a:ext uri="{FF2B5EF4-FFF2-40B4-BE49-F238E27FC236}">
                  <a16:creationId xmlns:a16="http://schemas.microsoft.com/office/drawing/2014/main" id="{B2C5FD39-1525-4DBA-8F55-1677842AF79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1225" y="3320817"/>
              <a:ext cx="319085" cy="265158"/>
            </a:xfrm>
            <a:prstGeom prst="line">
              <a:avLst/>
            </a:prstGeom>
            <a:grpFill/>
            <a:ln w="38100">
              <a:solidFill>
                <a:srgbClr val="FF0000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9" name="直接连接符 58">
              <a:extLst>
                <a:ext uri="{FF2B5EF4-FFF2-40B4-BE49-F238E27FC236}">
                  <a16:creationId xmlns:a16="http://schemas.microsoft.com/office/drawing/2014/main" id="{B0489788-B6CF-4A81-86B3-7AE5407DAA4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80279" y="3386326"/>
              <a:ext cx="1" cy="359707"/>
            </a:xfrm>
            <a:prstGeom prst="line">
              <a:avLst/>
            </a:prstGeom>
            <a:grpFill/>
            <a:ln w="38100">
              <a:solidFill>
                <a:srgbClr val="FF0000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60" name="直接连接符 59">
              <a:extLst>
                <a:ext uri="{FF2B5EF4-FFF2-40B4-BE49-F238E27FC236}">
                  <a16:creationId xmlns:a16="http://schemas.microsoft.com/office/drawing/2014/main" id="{B96CC2B0-4964-46C3-8337-F6879DF6F5A6}"/>
                </a:ext>
              </a:extLst>
            </p:cNvPr>
            <p:cNvCxnSpPr>
              <a:cxnSpLocks/>
            </p:cNvCxnSpPr>
            <p:nvPr/>
          </p:nvCxnSpPr>
          <p:spPr>
            <a:xfrm>
              <a:off x="1262137" y="3327918"/>
              <a:ext cx="319085" cy="265158"/>
            </a:xfrm>
            <a:prstGeom prst="line">
              <a:avLst/>
            </a:prstGeom>
            <a:grpFill/>
            <a:ln w="38100">
              <a:solidFill>
                <a:srgbClr val="FF0000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61" name="直接连接符 60">
              <a:extLst>
                <a:ext uri="{FF2B5EF4-FFF2-40B4-BE49-F238E27FC236}">
                  <a16:creationId xmlns:a16="http://schemas.microsoft.com/office/drawing/2014/main" id="{28D0CD13-2AEB-44FA-A512-31A83CD7CD37}"/>
                </a:ext>
              </a:extLst>
            </p:cNvPr>
            <p:cNvCxnSpPr>
              <a:cxnSpLocks/>
            </p:cNvCxnSpPr>
            <p:nvPr/>
          </p:nvCxnSpPr>
          <p:spPr>
            <a:xfrm>
              <a:off x="1410484" y="3081621"/>
              <a:ext cx="363234" cy="29277"/>
            </a:xfrm>
            <a:prstGeom prst="line">
              <a:avLst/>
            </a:prstGeom>
            <a:grpFill/>
            <a:ln w="38100">
              <a:solidFill>
                <a:srgbClr val="FF0000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62" name="流程图: 对照 61">
            <a:extLst>
              <a:ext uri="{FF2B5EF4-FFF2-40B4-BE49-F238E27FC236}">
                <a16:creationId xmlns:a16="http://schemas.microsoft.com/office/drawing/2014/main" id="{DAC90003-7E00-4104-86A2-9B97021AA478}"/>
              </a:ext>
            </a:extLst>
          </p:cNvPr>
          <p:cNvSpPr/>
          <p:nvPr/>
        </p:nvSpPr>
        <p:spPr>
          <a:xfrm>
            <a:off x="2328492" y="1910269"/>
            <a:ext cx="340039" cy="544907"/>
          </a:xfrm>
          <a:prstGeom prst="flowChartCollat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传感器</a:t>
            </a:r>
          </a:p>
        </p:txBody>
      </p:sp>
      <p:sp>
        <p:nvSpPr>
          <p:cNvPr id="63" name="流程图: 直接访问存储器 62">
            <a:extLst>
              <a:ext uri="{FF2B5EF4-FFF2-40B4-BE49-F238E27FC236}">
                <a16:creationId xmlns:a16="http://schemas.microsoft.com/office/drawing/2014/main" id="{BA105228-F51E-4633-9F34-0BB2BA17C0F4}"/>
              </a:ext>
            </a:extLst>
          </p:cNvPr>
          <p:cNvSpPr/>
          <p:nvPr/>
        </p:nvSpPr>
        <p:spPr>
          <a:xfrm rot="10800000">
            <a:off x="4020266" y="2537723"/>
            <a:ext cx="152403" cy="203221"/>
          </a:xfrm>
          <a:prstGeom prst="flowChartMagneticDrum">
            <a:avLst/>
          </a:prstGeom>
          <a:solidFill>
            <a:srgbClr val="FF0000"/>
          </a:solidFill>
          <a:ln>
            <a:solidFill>
              <a:srgbClr val="9B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流程图: 直接访问存储器 63">
            <a:extLst>
              <a:ext uri="{FF2B5EF4-FFF2-40B4-BE49-F238E27FC236}">
                <a16:creationId xmlns:a16="http://schemas.microsoft.com/office/drawing/2014/main" id="{EBD5391D-F226-415B-B777-2D57578FCBA4}"/>
              </a:ext>
            </a:extLst>
          </p:cNvPr>
          <p:cNvSpPr/>
          <p:nvPr/>
        </p:nvSpPr>
        <p:spPr>
          <a:xfrm rot="10800000">
            <a:off x="4009263" y="3710307"/>
            <a:ext cx="152403" cy="203221"/>
          </a:xfrm>
          <a:prstGeom prst="flowChartMagneticDrum">
            <a:avLst/>
          </a:prstGeom>
          <a:solidFill>
            <a:srgbClr val="FF0000"/>
          </a:solidFill>
          <a:ln>
            <a:solidFill>
              <a:srgbClr val="9B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3FF7573C-AE23-4A19-9CAA-9D06553A532B}"/>
              </a:ext>
            </a:extLst>
          </p:cNvPr>
          <p:cNvSpPr txBox="1"/>
          <p:nvPr/>
        </p:nvSpPr>
        <p:spPr>
          <a:xfrm>
            <a:off x="10440630" y="2694922"/>
            <a:ext cx="1178235" cy="800219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0070C0"/>
                </a:solidFill>
              </a:rPr>
              <a:t>通风管理</a:t>
            </a:r>
            <a:endParaRPr lang="en-US" altLang="zh-CN" dirty="0">
              <a:solidFill>
                <a:srgbClr val="0070C0"/>
              </a:solidFill>
            </a:endParaRPr>
          </a:p>
          <a:p>
            <a:r>
              <a:rPr lang="zh-CN" altLang="en-US" sz="1400" dirty="0">
                <a:solidFill>
                  <a:srgbClr val="00B050"/>
                </a:solidFill>
              </a:rPr>
              <a:t>电机</a:t>
            </a:r>
            <a:endParaRPr lang="en-US" altLang="zh-CN" sz="1400" dirty="0">
              <a:solidFill>
                <a:srgbClr val="00B050"/>
              </a:solidFill>
            </a:endParaRPr>
          </a:p>
          <a:p>
            <a:r>
              <a:rPr lang="zh-CN" altLang="en-US" sz="1400" dirty="0">
                <a:solidFill>
                  <a:srgbClr val="00B050"/>
                </a:solidFill>
              </a:rPr>
              <a:t>继电器</a:t>
            </a:r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6D488CF6-32A6-4582-BB6C-B99D325E2733}"/>
              </a:ext>
            </a:extLst>
          </p:cNvPr>
          <p:cNvSpPr txBox="1"/>
          <p:nvPr/>
        </p:nvSpPr>
        <p:spPr>
          <a:xfrm>
            <a:off x="10440630" y="607081"/>
            <a:ext cx="1178235" cy="800219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0070C0"/>
                </a:solidFill>
              </a:rPr>
              <a:t>光照管理</a:t>
            </a:r>
            <a:endParaRPr lang="en-US" altLang="zh-CN" dirty="0">
              <a:solidFill>
                <a:srgbClr val="0070C0"/>
              </a:solidFill>
            </a:endParaRPr>
          </a:p>
          <a:p>
            <a:r>
              <a:rPr lang="zh-CN" altLang="en-US" sz="1400" dirty="0">
                <a:solidFill>
                  <a:srgbClr val="00B050"/>
                </a:solidFill>
              </a:rPr>
              <a:t>电机</a:t>
            </a:r>
            <a:endParaRPr lang="en-US" altLang="zh-CN" sz="1400" dirty="0">
              <a:solidFill>
                <a:srgbClr val="00B050"/>
              </a:solidFill>
            </a:endParaRPr>
          </a:p>
          <a:p>
            <a:r>
              <a:rPr lang="zh-CN" altLang="en-US" sz="1400" dirty="0">
                <a:solidFill>
                  <a:srgbClr val="00B050"/>
                </a:solidFill>
              </a:rPr>
              <a:t>继电器</a:t>
            </a:r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2289B8A7-CEEA-414B-9513-4A3B2A7272C5}"/>
              </a:ext>
            </a:extLst>
          </p:cNvPr>
          <p:cNvSpPr txBox="1"/>
          <p:nvPr/>
        </p:nvSpPr>
        <p:spPr>
          <a:xfrm>
            <a:off x="10440630" y="4782764"/>
            <a:ext cx="1178235" cy="1231106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0070C0"/>
                </a:solidFill>
              </a:rPr>
              <a:t>门禁管理</a:t>
            </a:r>
            <a:endParaRPr lang="en-US" altLang="zh-CN" dirty="0">
              <a:solidFill>
                <a:srgbClr val="0070C0"/>
              </a:solidFill>
            </a:endParaRPr>
          </a:p>
          <a:p>
            <a:r>
              <a:rPr lang="zh-CN" altLang="en-US" sz="1400" dirty="0">
                <a:solidFill>
                  <a:srgbClr val="00B050"/>
                </a:solidFill>
              </a:rPr>
              <a:t>舵机</a:t>
            </a:r>
            <a:endParaRPr lang="en-US" altLang="zh-CN" sz="1400" dirty="0">
              <a:solidFill>
                <a:srgbClr val="00B050"/>
              </a:solidFill>
            </a:endParaRPr>
          </a:p>
          <a:p>
            <a:r>
              <a:rPr lang="en-US" altLang="zh-CN" sz="1400" dirty="0">
                <a:solidFill>
                  <a:srgbClr val="00B050"/>
                </a:solidFill>
              </a:rPr>
              <a:t>NFC(RC522)</a:t>
            </a:r>
          </a:p>
          <a:p>
            <a:r>
              <a:rPr lang="zh-CN" altLang="en-US" sz="1400" dirty="0">
                <a:solidFill>
                  <a:srgbClr val="00B050"/>
                </a:solidFill>
              </a:rPr>
              <a:t>触摸开关</a:t>
            </a:r>
            <a:endParaRPr lang="en-US" altLang="zh-CN" sz="1400" dirty="0">
              <a:solidFill>
                <a:srgbClr val="00B050"/>
              </a:solidFill>
            </a:endParaRPr>
          </a:p>
          <a:p>
            <a:r>
              <a:rPr lang="zh-CN" altLang="en-US" sz="1400" dirty="0">
                <a:solidFill>
                  <a:srgbClr val="00B050"/>
                </a:solidFill>
              </a:rPr>
              <a:t>离线语音</a:t>
            </a:r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C8DA6376-C2FC-4132-B167-84452CD68524}"/>
              </a:ext>
            </a:extLst>
          </p:cNvPr>
          <p:cNvSpPr txBox="1"/>
          <p:nvPr/>
        </p:nvSpPr>
        <p:spPr>
          <a:xfrm>
            <a:off x="482899" y="5429095"/>
            <a:ext cx="1178235" cy="584775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0070C0"/>
                </a:solidFill>
              </a:rPr>
              <a:t>库存管理</a:t>
            </a:r>
            <a:endParaRPr lang="en-US" altLang="zh-CN" dirty="0">
              <a:solidFill>
                <a:srgbClr val="0070C0"/>
              </a:solidFill>
            </a:endParaRPr>
          </a:p>
          <a:p>
            <a:r>
              <a:rPr lang="zh-CN" altLang="en-US" sz="1400" dirty="0">
                <a:solidFill>
                  <a:srgbClr val="00B050"/>
                </a:solidFill>
              </a:rPr>
              <a:t>红外</a:t>
            </a:r>
          </a:p>
        </p:txBody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DCCB8A98-EA6F-4EF2-89BF-0EC068C841E0}"/>
              </a:ext>
            </a:extLst>
          </p:cNvPr>
          <p:cNvSpPr txBox="1"/>
          <p:nvPr/>
        </p:nvSpPr>
        <p:spPr>
          <a:xfrm>
            <a:off x="482899" y="3341254"/>
            <a:ext cx="1178235" cy="584775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0070C0"/>
                </a:solidFill>
              </a:rPr>
              <a:t>资产管理</a:t>
            </a:r>
            <a:endParaRPr lang="en-US" altLang="zh-CN" dirty="0">
              <a:solidFill>
                <a:srgbClr val="0070C0"/>
              </a:solidFill>
            </a:endParaRPr>
          </a:p>
          <a:p>
            <a:r>
              <a:rPr lang="en-US" altLang="zh-CN" sz="1400" dirty="0">
                <a:solidFill>
                  <a:srgbClr val="00B050"/>
                </a:solidFill>
              </a:rPr>
              <a:t>RFID</a:t>
            </a:r>
            <a:endParaRPr lang="zh-CN" altLang="en-US" sz="1400" dirty="0">
              <a:solidFill>
                <a:srgbClr val="00B050"/>
              </a:solidFill>
            </a:endParaRPr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BE19B52F-1F06-4254-B33F-2361F4DF0BA2}"/>
              </a:ext>
            </a:extLst>
          </p:cNvPr>
          <p:cNvSpPr txBox="1"/>
          <p:nvPr/>
        </p:nvSpPr>
        <p:spPr>
          <a:xfrm>
            <a:off x="533799" y="1438602"/>
            <a:ext cx="1259946" cy="1231106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0070C0"/>
                </a:solidFill>
              </a:rPr>
              <a:t>环境感知</a:t>
            </a:r>
            <a:endParaRPr lang="en-US" altLang="zh-CN" dirty="0">
              <a:solidFill>
                <a:srgbClr val="0070C0"/>
              </a:solidFill>
            </a:endParaRPr>
          </a:p>
          <a:p>
            <a:r>
              <a:rPr lang="zh-CN" altLang="en-US" sz="1400" dirty="0">
                <a:solidFill>
                  <a:srgbClr val="00B050"/>
                </a:solidFill>
              </a:rPr>
              <a:t>温湿度传感器</a:t>
            </a:r>
            <a:endParaRPr lang="en-US" altLang="zh-CN" sz="1400" dirty="0">
              <a:solidFill>
                <a:srgbClr val="00B050"/>
              </a:solidFill>
            </a:endParaRPr>
          </a:p>
          <a:p>
            <a:r>
              <a:rPr lang="zh-CN" altLang="en-US" sz="1400" dirty="0">
                <a:solidFill>
                  <a:srgbClr val="00B050"/>
                </a:solidFill>
              </a:rPr>
              <a:t>功率传感器</a:t>
            </a:r>
            <a:endParaRPr lang="en-US" altLang="zh-CN" sz="1400" dirty="0">
              <a:solidFill>
                <a:srgbClr val="00B050"/>
              </a:solidFill>
            </a:endParaRPr>
          </a:p>
          <a:p>
            <a:r>
              <a:rPr lang="zh-CN" altLang="en-US" sz="1400" dirty="0">
                <a:solidFill>
                  <a:srgbClr val="00B050"/>
                </a:solidFill>
              </a:rPr>
              <a:t>烟雾传感器</a:t>
            </a:r>
            <a:endParaRPr lang="en-US" altLang="zh-CN" sz="1400" dirty="0">
              <a:solidFill>
                <a:srgbClr val="00B050"/>
              </a:solidFill>
            </a:endParaRPr>
          </a:p>
          <a:p>
            <a:r>
              <a:rPr lang="zh-CN" altLang="en-US" sz="1400" dirty="0">
                <a:solidFill>
                  <a:srgbClr val="00B050"/>
                </a:solidFill>
              </a:rPr>
              <a:t>光强传感器</a:t>
            </a:r>
            <a:endParaRPr lang="en-US" altLang="zh-CN" sz="1400" dirty="0">
              <a:solidFill>
                <a:srgbClr val="00B050"/>
              </a:solidFill>
            </a:endParaRPr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0D854F3A-C57A-4368-8378-C6466AE6C9CD}"/>
              </a:ext>
            </a:extLst>
          </p:cNvPr>
          <p:cNvSpPr txBox="1"/>
          <p:nvPr/>
        </p:nvSpPr>
        <p:spPr>
          <a:xfrm>
            <a:off x="5309137" y="16188"/>
            <a:ext cx="1259946" cy="800219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0070C0"/>
                </a:solidFill>
              </a:rPr>
              <a:t>报警系统</a:t>
            </a:r>
            <a:endParaRPr lang="en-US" altLang="zh-CN" dirty="0">
              <a:solidFill>
                <a:srgbClr val="0070C0"/>
              </a:solidFill>
            </a:endParaRPr>
          </a:p>
          <a:p>
            <a:r>
              <a:rPr lang="zh-CN" altLang="en-US" sz="1400" dirty="0">
                <a:solidFill>
                  <a:srgbClr val="00B050"/>
                </a:solidFill>
              </a:rPr>
              <a:t>蜂鸣器</a:t>
            </a:r>
            <a:endParaRPr lang="en-US" altLang="zh-CN" sz="1400" dirty="0">
              <a:solidFill>
                <a:srgbClr val="00B050"/>
              </a:solidFill>
            </a:endParaRPr>
          </a:p>
          <a:p>
            <a:r>
              <a:rPr lang="zh-CN" altLang="en-US" sz="1400" dirty="0">
                <a:solidFill>
                  <a:srgbClr val="00B050"/>
                </a:solidFill>
              </a:rPr>
              <a:t>离线语音</a:t>
            </a:r>
            <a:endParaRPr lang="en-US" altLang="zh-CN" sz="1400" dirty="0">
              <a:solidFill>
                <a:srgbClr val="00B050"/>
              </a:solidFill>
            </a:endParaRPr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9375D7B3-686B-459A-A8AA-E0DF1C266A05}"/>
              </a:ext>
            </a:extLst>
          </p:cNvPr>
          <p:cNvSpPr txBox="1"/>
          <p:nvPr/>
        </p:nvSpPr>
        <p:spPr>
          <a:xfrm>
            <a:off x="5309137" y="6057358"/>
            <a:ext cx="1259946" cy="800219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0070C0"/>
                </a:solidFill>
              </a:rPr>
              <a:t>远程开关</a:t>
            </a:r>
            <a:endParaRPr lang="en-US" altLang="zh-CN" dirty="0">
              <a:solidFill>
                <a:srgbClr val="0070C0"/>
              </a:solidFill>
            </a:endParaRPr>
          </a:p>
          <a:p>
            <a:r>
              <a:rPr lang="zh-CN" altLang="en-US" sz="1400" dirty="0">
                <a:solidFill>
                  <a:srgbClr val="00B050"/>
                </a:solidFill>
              </a:rPr>
              <a:t>灯 继电器</a:t>
            </a:r>
            <a:endParaRPr lang="en-US" altLang="zh-CN" sz="1400" dirty="0">
              <a:solidFill>
                <a:srgbClr val="00B050"/>
              </a:solidFill>
            </a:endParaRPr>
          </a:p>
          <a:p>
            <a:r>
              <a:rPr lang="en-US" altLang="zh-CN" sz="1400" dirty="0">
                <a:solidFill>
                  <a:srgbClr val="00B050"/>
                </a:solidFill>
              </a:rPr>
              <a:t>WIFI</a:t>
            </a:r>
            <a:r>
              <a:rPr lang="zh-CN" altLang="en-US" sz="1400" dirty="0">
                <a:solidFill>
                  <a:srgbClr val="00B050"/>
                </a:solidFill>
              </a:rPr>
              <a:t>模块</a:t>
            </a:r>
            <a:endParaRPr lang="en-US" altLang="zh-CN" sz="1400" dirty="0">
              <a:solidFill>
                <a:srgbClr val="00B050"/>
              </a:solidFill>
            </a:endParaRPr>
          </a:p>
        </p:txBody>
      </p:sp>
      <p:grpSp>
        <p:nvGrpSpPr>
          <p:cNvPr id="73" name="组合 72">
            <a:extLst>
              <a:ext uri="{FF2B5EF4-FFF2-40B4-BE49-F238E27FC236}">
                <a16:creationId xmlns:a16="http://schemas.microsoft.com/office/drawing/2014/main" id="{715FCD7D-215C-4651-905A-3CFD86E21672}"/>
              </a:ext>
            </a:extLst>
          </p:cNvPr>
          <p:cNvGrpSpPr/>
          <p:nvPr/>
        </p:nvGrpSpPr>
        <p:grpSpPr>
          <a:xfrm>
            <a:off x="0" y="188687"/>
            <a:ext cx="188686" cy="592364"/>
            <a:chOff x="11571416" y="3959358"/>
            <a:chExt cx="620584" cy="1723139"/>
          </a:xfrm>
        </p:grpSpPr>
        <p:sp>
          <p:nvSpPr>
            <p:cNvPr id="74" name="矩形 73">
              <a:extLst>
                <a:ext uri="{FF2B5EF4-FFF2-40B4-BE49-F238E27FC236}">
                  <a16:creationId xmlns:a16="http://schemas.microsoft.com/office/drawing/2014/main" id="{067F09C2-B3BE-451B-92BE-656420233A42}"/>
                </a:ext>
              </a:extLst>
            </p:cNvPr>
            <p:cNvSpPr/>
            <p:nvPr/>
          </p:nvSpPr>
          <p:spPr>
            <a:xfrm>
              <a:off x="11571416" y="3959358"/>
              <a:ext cx="620584" cy="1723137"/>
            </a:xfrm>
            <a:prstGeom prst="rect">
              <a:avLst/>
            </a:prstGeom>
            <a:solidFill>
              <a:srgbClr val="3E41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" name="矩形 74">
              <a:extLst>
                <a:ext uri="{FF2B5EF4-FFF2-40B4-BE49-F238E27FC236}">
                  <a16:creationId xmlns:a16="http://schemas.microsoft.com/office/drawing/2014/main" id="{E04244A5-E53A-45CB-8C41-BB0AFA1CDB13}"/>
                </a:ext>
              </a:extLst>
            </p:cNvPr>
            <p:cNvSpPr/>
            <p:nvPr/>
          </p:nvSpPr>
          <p:spPr>
            <a:xfrm>
              <a:off x="11571416" y="5115169"/>
              <a:ext cx="620584" cy="567328"/>
            </a:xfrm>
            <a:prstGeom prst="rect">
              <a:avLst/>
            </a:prstGeom>
            <a:solidFill>
              <a:srgbClr val="CF01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6" name="文本框 75">
            <a:extLst>
              <a:ext uri="{FF2B5EF4-FFF2-40B4-BE49-F238E27FC236}">
                <a16:creationId xmlns:a16="http://schemas.microsoft.com/office/drawing/2014/main" id="{92ED9B07-98B0-4ABC-8AEF-95F8920AE091}"/>
              </a:ext>
            </a:extLst>
          </p:cNvPr>
          <p:cNvSpPr txBox="1"/>
          <p:nvPr/>
        </p:nvSpPr>
        <p:spPr>
          <a:xfrm>
            <a:off x="401254" y="193044"/>
            <a:ext cx="29546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solidFill>
                  <a:srgbClr val="3E41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作品平面布局</a:t>
            </a:r>
          </a:p>
        </p:txBody>
      </p:sp>
    </p:spTree>
    <p:extLst>
      <p:ext uri="{BB962C8B-B14F-4D97-AF65-F5344CB8AC3E}">
        <p14:creationId xmlns:p14="http://schemas.microsoft.com/office/powerpoint/2010/main" val="821447039"/>
      </p:ext>
    </p:extLst>
  </p:cSld>
  <p:clrMapOvr>
    <a:masterClrMapping/>
  </p:clrMapOvr>
  <p:transition spd="med">
    <p:pull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93F4E51B-F5B3-4C10-B1C8-213884F779DB}"/>
              </a:ext>
            </a:extLst>
          </p:cNvPr>
          <p:cNvGrpSpPr/>
          <p:nvPr/>
        </p:nvGrpSpPr>
        <p:grpSpPr>
          <a:xfrm>
            <a:off x="0" y="188687"/>
            <a:ext cx="188686" cy="592364"/>
            <a:chOff x="11571416" y="3959358"/>
            <a:chExt cx="620584" cy="1723139"/>
          </a:xfrm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D8CE78AE-FB7C-48AE-8151-35B576D08BCF}"/>
                </a:ext>
              </a:extLst>
            </p:cNvPr>
            <p:cNvSpPr/>
            <p:nvPr/>
          </p:nvSpPr>
          <p:spPr>
            <a:xfrm>
              <a:off x="11571416" y="3959358"/>
              <a:ext cx="620584" cy="1723137"/>
            </a:xfrm>
            <a:prstGeom prst="rect">
              <a:avLst/>
            </a:prstGeom>
            <a:solidFill>
              <a:srgbClr val="3E41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148E14CA-4157-414E-9742-E7BE8A906999}"/>
                </a:ext>
              </a:extLst>
            </p:cNvPr>
            <p:cNvSpPr/>
            <p:nvPr/>
          </p:nvSpPr>
          <p:spPr>
            <a:xfrm>
              <a:off x="11571416" y="5115169"/>
              <a:ext cx="620584" cy="567328"/>
            </a:xfrm>
            <a:prstGeom prst="rect">
              <a:avLst/>
            </a:prstGeom>
            <a:solidFill>
              <a:srgbClr val="CF01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" name="文本框 4">
            <a:extLst>
              <a:ext uri="{FF2B5EF4-FFF2-40B4-BE49-F238E27FC236}">
                <a16:creationId xmlns:a16="http://schemas.microsoft.com/office/drawing/2014/main" id="{2FECA270-FF49-4D83-86D1-610A269284E9}"/>
              </a:ext>
            </a:extLst>
          </p:cNvPr>
          <p:cNvSpPr txBox="1"/>
          <p:nvPr/>
        </p:nvSpPr>
        <p:spPr>
          <a:xfrm>
            <a:off x="401254" y="193044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solidFill>
                  <a:srgbClr val="3E41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实物模型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D4318C8-85ED-3937-DC6E-9CBABD4E666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01" r="13102" b="7732"/>
          <a:stretch/>
        </p:blipFill>
        <p:spPr bwMode="auto">
          <a:xfrm rot="5400000">
            <a:off x="3269960" y="330390"/>
            <a:ext cx="5547159" cy="625345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C769B328-2D30-59D7-F1C3-85288D8E3D2C}"/>
              </a:ext>
            </a:extLst>
          </p:cNvPr>
          <p:cNvSpPr/>
          <p:nvPr/>
        </p:nvSpPr>
        <p:spPr>
          <a:xfrm>
            <a:off x="1365077" y="1331089"/>
            <a:ext cx="1030147" cy="40511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通风扇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D7D9EC6-5C55-14C0-B93A-9810D4347C50}"/>
              </a:ext>
            </a:extLst>
          </p:cNvPr>
          <p:cNvSpPr/>
          <p:nvPr/>
        </p:nvSpPr>
        <p:spPr>
          <a:xfrm>
            <a:off x="1155996" y="2502061"/>
            <a:ext cx="1448308" cy="40511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噪声传感器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C2E1277E-ED5D-2FBD-3AB7-022077B93BBD}"/>
              </a:ext>
            </a:extLst>
          </p:cNvPr>
          <p:cNvSpPr/>
          <p:nvPr/>
        </p:nvSpPr>
        <p:spPr>
          <a:xfrm>
            <a:off x="3437681" y="6288570"/>
            <a:ext cx="1402923" cy="40511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光电传感器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D63377E4-A9B1-87F4-7C05-99CA83601197}"/>
              </a:ext>
            </a:extLst>
          </p:cNvPr>
          <p:cNvSpPr/>
          <p:nvPr/>
        </p:nvSpPr>
        <p:spPr>
          <a:xfrm>
            <a:off x="5065853" y="6288570"/>
            <a:ext cx="1030147" cy="40511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照明灯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D7DE3C1B-4ECE-F7A4-C44F-2F81215C9425}"/>
              </a:ext>
            </a:extLst>
          </p:cNvPr>
          <p:cNvSpPr/>
          <p:nvPr/>
        </p:nvSpPr>
        <p:spPr>
          <a:xfrm>
            <a:off x="6273511" y="6288570"/>
            <a:ext cx="1207138" cy="40511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触摸开关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FF0E64F3-05C2-47BC-C002-A578EB43CF69}"/>
              </a:ext>
            </a:extLst>
          </p:cNvPr>
          <p:cNvSpPr/>
          <p:nvPr/>
        </p:nvSpPr>
        <p:spPr>
          <a:xfrm>
            <a:off x="7649950" y="6288570"/>
            <a:ext cx="1030147" cy="40511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舵机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B3E1BDF-3725-C756-4652-642719C7E43B}"/>
              </a:ext>
            </a:extLst>
          </p:cNvPr>
          <p:cNvSpPr/>
          <p:nvPr/>
        </p:nvSpPr>
        <p:spPr>
          <a:xfrm>
            <a:off x="9377143" y="5061995"/>
            <a:ext cx="1155819" cy="72534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离线语音开发板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D3C9D8CA-87BD-D76E-6351-428B0C603D51}"/>
              </a:ext>
            </a:extLst>
          </p:cNvPr>
          <p:cNvSpPr/>
          <p:nvPr/>
        </p:nvSpPr>
        <p:spPr>
          <a:xfrm>
            <a:off x="9377142" y="4155311"/>
            <a:ext cx="1317866" cy="52777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人体存在传感器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0FFE236A-953E-3D17-0702-145D02D7D725}"/>
              </a:ext>
            </a:extLst>
          </p:cNvPr>
          <p:cNvSpPr/>
          <p:nvPr/>
        </p:nvSpPr>
        <p:spPr>
          <a:xfrm>
            <a:off x="9377142" y="2140061"/>
            <a:ext cx="1236843" cy="65232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功率检测电路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1CD6DB46-4A37-CDD8-76B5-B1F7992CCDD9}"/>
              </a:ext>
            </a:extLst>
          </p:cNvPr>
          <p:cNvSpPr/>
          <p:nvPr/>
        </p:nvSpPr>
        <p:spPr>
          <a:xfrm>
            <a:off x="9377142" y="1175277"/>
            <a:ext cx="1236843" cy="61975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温湿度传感器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9EA0073C-8C6B-AD73-F436-7C6591334B5B}"/>
              </a:ext>
            </a:extLst>
          </p:cNvPr>
          <p:cNvSpPr/>
          <p:nvPr/>
        </p:nvSpPr>
        <p:spPr>
          <a:xfrm>
            <a:off x="4402693" y="204490"/>
            <a:ext cx="1030147" cy="40511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蜂鸣器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08EF0016-958E-2FB1-CBCE-738CE5546297}"/>
              </a:ext>
            </a:extLst>
          </p:cNvPr>
          <p:cNvSpPr/>
          <p:nvPr/>
        </p:nvSpPr>
        <p:spPr>
          <a:xfrm>
            <a:off x="6910870" y="205206"/>
            <a:ext cx="2068465" cy="40511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OneOS</a:t>
            </a:r>
            <a:r>
              <a:rPr lang="zh-CN" altLang="en-US" dirty="0"/>
              <a:t>开发板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0ECD4F86-D42D-4C59-9F83-48624AB051A2}"/>
              </a:ext>
            </a:extLst>
          </p:cNvPr>
          <p:cNvSpPr/>
          <p:nvPr/>
        </p:nvSpPr>
        <p:spPr>
          <a:xfrm>
            <a:off x="1155996" y="3162494"/>
            <a:ext cx="1448308" cy="40511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光强传感器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EBB279DE-C70D-4B5F-841B-ED6C41C8BD7B}"/>
              </a:ext>
            </a:extLst>
          </p:cNvPr>
          <p:cNvSpPr/>
          <p:nvPr/>
        </p:nvSpPr>
        <p:spPr>
          <a:xfrm>
            <a:off x="1155996" y="3896012"/>
            <a:ext cx="1448308" cy="40511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烟雾传感器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0C77CA8F-EDBA-B70D-E4A7-AEA41AE12A9E}"/>
              </a:ext>
            </a:extLst>
          </p:cNvPr>
          <p:cNvSpPr/>
          <p:nvPr/>
        </p:nvSpPr>
        <p:spPr>
          <a:xfrm>
            <a:off x="9377142" y="3149503"/>
            <a:ext cx="1317866" cy="62384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设备控制继电器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E69CB831-C163-2914-5D86-BAAC42A1D07A}"/>
              </a:ext>
            </a:extLst>
          </p:cNvPr>
          <p:cNvSpPr/>
          <p:nvPr/>
        </p:nvSpPr>
        <p:spPr>
          <a:xfrm>
            <a:off x="1261729" y="4896092"/>
            <a:ext cx="1236843" cy="94069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带有</a:t>
            </a:r>
            <a:r>
              <a:rPr lang="en-US" altLang="zh-CN" dirty="0"/>
              <a:t>RFID</a:t>
            </a:r>
            <a:r>
              <a:rPr lang="zh-CN" altLang="en-US" dirty="0"/>
              <a:t>标签的设备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E74245E4-8B3B-F713-358C-FEAB40B4CA7B}"/>
              </a:ext>
            </a:extLst>
          </p:cNvPr>
          <p:cNvSpPr/>
          <p:nvPr/>
        </p:nvSpPr>
        <p:spPr>
          <a:xfrm>
            <a:off x="9377142" y="6268650"/>
            <a:ext cx="1030147" cy="40511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NFC</a:t>
            </a:r>
            <a:r>
              <a:rPr lang="zh-CN" altLang="en-US" dirty="0"/>
              <a:t>模组</a:t>
            </a:r>
          </a:p>
        </p:txBody>
      </p: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EBE44007-000D-C163-88F3-05D1B059A6EA}"/>
              </a:ext>
            </a:extLst>
          </p:cNvPr>
          <p:cNvCxnSpPr>
            <a:stCxn id="7" idx="3"/>
          </p:cNvCxnSpPr>
          <p:nvPr/>
        </p:nvCxnSpPr>
        <p:spPr>
          <a:xfrm>
            <a:off x="2395224" y="1533646"/>
            <a:ext cx="79938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8182BF8F-3A68-E3AD-442C-79418B004953}"/>
              </a:ext>
            </a:extLst>
          </p:cNvPr>
          <p:cNvCxnSpPr>
            <a:cxnSpLocks/>
          </p:cNvCxnSpPr>
          <p:nvPr/>
        </p:nvCxnSpPr>
        <p:spPr>
          <a:xfrm>
            <a:off x="2615142" y="2742233"/>
            <a:ext cx="579471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D2B3A7AE-CDE0-2683-692D-B20BAD842652}"/>
              </a:ext>
            </a:extLst>
          </p:cNvPr>
          <p:cNvCxnSpPr>
            <a:cxnSpLocks/>
          </p:cNvCxnSpPr>
          <p:nvPr/>
        </p:nvCxnSpPr>
        <p:spPr>
          <a:xfrm>
            <a:off x="2603928" y="3365051"/>
            <a:ext cx="579471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6C27E417-8AF9-7E4F-4DCB-216C2E55F09C}"/>
              </a:ext>
            </a:extLst>
          </p:cNvPr>
          <p:cNvCxnSpPr>
            <a:cxnSpLocks/>
          </p:cNvCxnSpPr>
          <p:nvPr/>
        </p:nvCxnSpPr>
        <p:spPr>
          <a:xfrm>
            <a:off x="2616702" y="3908549"/>
            <a:ext cx="579471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连接符: 肘形 36">
            <a:extLst>
              <a:ext uri="{FF2B5EF4-FFF2-40B4-BE49-F238E27FC236}">
                <a16:creationId xmlns:a16="http://schemas.microsoft.com/office/drawing/2014/main" id="{6A38D781-3F7C-8C98-3C1F-6884E25C9048}"/>
              </a:ext>
            </a:extLst>
          </p:cNvPr>
          <p:cNvCxnSpPr>
            <a:stCxn id="25" idx="3"/>
          </p:cNvCxnSpPr>
          <p:nvPr/>
        </p:nvCxnSpPr>
        <p:spPr>
          <a:xfrm flipV="1">
            <a:off x="2498572" y="4098569"/>
            <a:ext cx="2342032" cy="1267872"/>
          </a:xfrm>
          <a:prstGeom prst="bentConnector3">
            <a:avLst>
              <a:gd name="adj1" fmla="val 40116"/>
            </a:avLst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0" name="直接连接符 39">
            <a:extLst>
              <a:ext uri="{FF2B5EF4-FFF2-40B4-BE49-F238E27FC236}">
                <a16:creationId xmlns:a16="http://schemas.microsoft.com/office/drawing/2014/main" id="{60A79E08-75C1-EBAA-E20E-3333519F0966}"/>
              </a:ext>
            </a:extLst>
          </p:cNvPr>
          <p:cNvCxnSpPr>
            <a:stCxn id="11" idx="0"/>
          </p:cNvCxnSpPr>
          <p:nvPr/>
        </p:nvCxnSpPr>
        <p:spPr>
          <a:xfrm flipH="1" flipV="1">
            <a:off x="4139142" y="5424668"/>
            <a:ext cx="1" cy="86390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直接连接符 41">
            <a:extLst>
              <a:ext uri="{FF2B5EF4-FFF2-40B4-BE49-F238E27FC236}">
                <a16:creationId xmlns:a16="http://schemas.microsoft.com/office/drawing/2014/main" id="{8441E167-CA2A-9CE9-2C81-2B685A316023}"/>
              </a:ext>
            </a:extLst>
          </p:cNvPr>
          <p:cNvCxnSpPr>
            <a:stCxn id="12" idx="0"/>
          </p:cNvCxnSpPr>
          <p:nvPr/>
        </p:nvCxnSpPr>
        <p:spPr>
          <a:xfrm flipH="1" flipV="1">
            <a:off x="5580926" y="5856619"/>
            <a:ext cx="1" cy="43195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4" name="直接连接符 43">
            <a:extLst>
              <a:ext uri="{FF2B5EF4-FFF2-40B4-BE49-F238E27FC236}">
                <a16:creationId xmlns:a16="http://schemas.microsoft.com/office/drawing/2014/main" id="{C8D760AF-5080-BE66-FFC4-794483D11361}"/>
              </a:ext>
            </a:extLst>
          </p:cNvPr>
          <p:cNvCxnSpPr/>
          <p:nvPr/>
        </p:nvCxnSpPr>
        <p:spPr>
          <a:xfrm flipV="1">
            <a:off x="6273511" y="5836790"/>
            <a:ext cx="0" cy="45178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6" name="直接连接符 45">
            <a:extLst>
              <a:ext uri="{FF2B5EF4-FFF2-40B4-BE49-F238E27FC236}">
                <a16:creationId xmlns:a16="http://schemas.microsoft.com/office/drawing/2014/main" id="{08EC3077-12A4-AAA1-94B1-F15F21C20CAA}"/>
              </a:ext>
            </a:extLst>
          </p:cNvPr>
          <p:cNvCxnSpPr/>
          <p:nvPr/>
        </p:nvCxnSpPr>
        <p:spPr>
          <a:xfrm flipV="1">
            <a:off x="7649950" y="5960962"/>
            <a:ext cx="0" cy="32760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8" name="直接连接符 47">
            <a:extLst>
              <a:ext uri="{FF2B5EF4-FFF2-40B4-BE49-F238E27FC236}">
                <a16:creationId xmlns:a16="http://schemas.microsoft.com/office/drawing/2014/main" id="{824FDDA3-AE4C-513A-E390-A23427F5E88D}"/>
              </a:ext>
            </a:extLst>
          </p:cNvPr>
          <p:cNvCxnSpPr>
            <a:stCxn id="26" idx="1"/>
          </p:cNvCxnSpPr>
          <p:nvPr/>
        </p:nvCxnSpPr>
        <p:spPr>
          <a:xfrm flipH="1" flipV="1">
            <a:off x="8576841" y="6072594"/>
            <a:ext cx="800301" cy="39861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08B19FC0-1C3D-97F6-7E2B-F0D94D61E0F5}"/>
              </a:ext>
            </a:extLst>
          </p:cNvPr>
          <p:cNvCxnSpPr>
            <a:stCxn id="15" idx="1"/>
          </p:cNvCxnSpPr>
          <p:nvPr/>
        </p:nvCxnSpPr>
        <p:spPr>
          <a:xfrm flipH="1" flipV="1">
            <a:off x="8437944" y="4896092"/>
            <a:ext cx="939199" cy="52857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2" name="直接连接符 51">
            <a:extLst>
              <a:ext uri="{FF2B5EF4-FFF2-40B4-BE49-F238E27FC236}">
                <a16:creationId xmlns:a16="http://schemas.microsoft.com/office/drawing/2014/main" id="{991EA33A-3830-B9E7-0443-1C8A4E1B8F5E}"/>
              </a:ext>
            </a:extLst>
          </p:cNvPr>
          <p:cNvCxnSpPr>
            <a:cxnSpLocks/>
          </p:cNvCxnSpPr>
          <p:nvPr/>
        </p:nvCxnSpPr>
        <p:spPr>
          <a:xfrm flipH="1">
            <a:off x="8796759" y="4178461"/>
            <a:ext cx="58038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6" name="直接连接符 55">
            <a:extLst>
              <a:ext uri="{FF2B5EF4-FFF2-40B4-BE49-F238E27FC236}">
                <a16:creationId xmlns:a16="http://schemas.microsoft.com/office/drawing/2014/main" id="{3F6DAB0A-7A60-7DFB-23A2-509C10DC05D3}"/>
              </a:ext>
            </a:extLst>
          </p:cNvPr>
          <p:cNvCxnSpPr>
            <a:stCxn id="24" idx="1"/>
          </p:cNvCxnSpPr>
          <p:nvPr/>
        </p:nvCxnSpPr>
        <p:spPr>
          <a:xfrm flipH="1">
            <a:off x="7480649" y="3461425"/>
            <a:ext cx="1896493" cy="10618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8" name="直接连接符 57">
            <a:extLst>
              <a:ext uri="{FF2B5EF4-FFF2-40B4-BE49-F238E27FC236}">
                <a16:creationId xmlns:a16="http://schemas.microsoft.com/office/drawing/2014/main" id="{A9A19083-EE0B-FFDD-FBA8-6F5E766F57CE}"/>
              </a:ext>
            </a:extLst>
          </p:cNvPr>
          <p:cNvCxnSpPr>
            <a:stCxn id="17" idx="1"/>
          </p:cNvCxnSpPr>
          <p:nvPr/>
        </p:nvCxnSpPr>
        <p:spPr>
          <a:xfrm flipH="1">
            <a:off x="7480649" y="2466226"/>
            <a:ext cx="1896493" cy="44094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0" name="直接连接符 59">
            <a:extLst>
              <a:ext uri="{FF2B5EF4-FFF2-40B4-BE49-F238E27FC236}">
                <a16:creationId xmlns:a16="http://schemas.microsoft.com/office/drawing/2014/main" id="{40CD9D6C-0B2B-997E-C764-F1C82A4A8BC7}"/>
              </a:ext>
            </a:extLst>
          </p:cNvPr>
          <p:cNvCxnSpPr>
            <a:stCxn id="17" idx="1"/>
          </p:cNvCxnSpPr>
          <p:nvPr/>
        </p:nvCxnSpPr>
        <p:spPr>
          <a:xfrm flipH="1">
            <a:off x="8796759" y="2466226"/>
            <a:ext cx="580383" cy="32616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2" name="直接连接符 61">
            <a:extLst>
              <a:ext uri="{FF2B5EF4-FFF2-40B4-BE49-F238E27FC236}">
                <a16:creationId xmlns:a16="http://schemas.microsoft.com/office/drawing/2014/main" id="{5A7EF7EF-7BC7-ADDE-9204-3112518D7C96}"/>
              </a:ext>
            </a:extLst>
          </p:cNvPr>
          <p:cNvCxnSpPr>
            <a:stCxn id="18" idx="1"/>
          </p:cNvCxnSpPr>
          <p:nvPr/>
        </p:nvCxnSpPr>
        <p:spPr>
          <a:xfrm flipH="1">
            <a:off x="7480649" y="1485156"/>
            <a:ext cx="1896493" cy="64778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4" name="直接连接符 63">
            <a:extLst>
              <a:ext uri="{FF2B5EF4-FFF2-40B4-BE49-F238E27FC236}">
                <a16:creationId xmlns:a16="http://schemas.microsoft.com/office/drawing/2014/main" id="{19EB47AA-673A-8DB3-097B-FD1BB5592DD4}"/>
              </a:ext>
            </a:extLst>
          </p:cNvPr>
          <p:cNvCxnSpPr>
            <a:stCxn id="20" idx="2"/>
          </p:cNvCxnSpPr>
          <p:nvPr/>
        </p:nvCxnSpPr>
        <p:spPr>
          <a:xfrm flipH="1">
            <a:off x="7945102" y="610320"/>
            <a:ext cx="1" cy="22905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6" name="直接连接符 65">
            <a:extLst>
              <a:ext uri="{FF2B5EF4-FFF2-40B4-BE49-F238E27FC236}">
                <a16:creationId xmlns:a16="http://schemas.microsoft.com/office/drawing/2014/main" id="{1E78F940-FDEB-169F-FCE6-386F5AD3EB35}"/>
              </a:ext>
            </a:extLst>
          </p:cNvPr>
          <p:cNvCxnSpPr>
            <a:cxnSpLocks/>
            <a:stCxn id="19" idx="2"/>
          </p:cNvCxnSpPr>
          <p:nvPr/>
        </p:nvCxnSpPr>
        <p:spPr>
          <a:xfrm>
            <a:off x="4917767" y="609604"/>
            <a:ext cx="0" cy="68416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5278600"/>
      </p:ext>
    </p:extLst>
  </p:cSld>
  <p:clrMapOvr>
    <a:masterClrMapping/>
  </p:clrMapOvr>
  <p:transition spd="med">
    <p:pull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9E9A8615-6AB9-4B41-8550-3168008CAF41}"/>
              </a:ext>
            </a:extLst>
          </p:cNvPr>
          <p:cNvSpPr txBox="1"/>
          <p:nvPr/>
        </p:nvSpPr>
        <p:spPr>
          <a:xfrm>
            <a:off x="1711850" y="4181735"/>
            <a:ext cx="1331420" cy="400110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rgbClr val="0070C0"/>
                </a:solidFill>
                <a:effectLst/>
              </a:rPr>
              <a:t>按键控制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AE071FF-6AB0-4964-8D25-E5C38AD387EF}"/>
              </a:ext>
            </a:extLst>
          </p:cNvPr>
          <p:cNvSpPr txBox="1"/>
          <p:nvPr/>
        </p:nvSpPr>
        <p:spPr>
          <a:xfrm>
            <a:off x="3332142" y="4181735"/>
            <a:ext cx="1210588" cy="400110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rgbClr val="0070C0"/>
                </a:solidFill>
                <a:effectLst/>
              </a:rPr>
              <a:t>屏幕显示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0A60B81-01C2-48A3-AB64-79D108FA4440}"/>
              </a:ext>
            </a:extLst>
          </p:cNvPr>
          <p:cNvSpPr txBox="1"/>
          <p:nvPr/>
        </p:nvSpPr>
        <p:spPr>
          <a:xfrm>
            <a:off x="5787333" y="5048015"/>
            <a:ext cx="1210588" cy="400110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rgbClr val="0070C0"/>
                </a:solidFill>
                <a:effectLst/>
              </a:rPr>
              <a:t>设备控制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5CD172C-EA1E-4C45-80EC-A3F45787B0DB}"/>
              </a:ext>
            </a:extLst>
          </p:cNvPr>
          <p:cNvSpPr txBox="1"/>
          <p:nvPr/>
        </p:nvSpPr>
        <p:spPr>
          <a:xfrm>
            <a:off x="7388472" y="3299100"/>
            <a:ext cx="1470274" cy="400110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sz="2000" dirty="0" err="1">
                <a:solidFill>
                  <a:srgbClr val="0070C0"/>
                </a:solidFill>
                <a:effectLst/>
              </a:rPr>
              <a:t>MoLink</a:t>
            </a:r>
            <a:r>
              <a:rPr lang="zh-CN" altLang="en-US" sz="2000" dirty="0">
                <a:solidFill>
                  <a:srgbClr val="0070C0"/>
                </a:solidFill>
                <a:effectLst/>
              </a:rPr>
              <a:t>组件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F18989F-D59C-4268-9BDE-DC57E259EA7C}"/>
              </a:ext>
            </a:extLst>
          </p:cNvPr>
          <p:cNvSpPr txBox="1"/>
          <p:nvPr/>
        </p:nvSpPr>
        <p:spPr>
          <a:xfrm>
            <a:off x="8298334" y="4181735"/>
            <a:ext cx="1114729" cy="400110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rgbClr val="0070C0"/>
                </a:solidFill>
                <a:effectLst/>
              </a:rPr>
              <a:t>OTA</a:t>
            </a:r>
            <a:r>
              <a:rPr lang="zh-CN" altLang="en-US" sz="2000" dirty="0">
                <a:solidFill>
                  <a:srgbClr val="0070C0"/>
                </a:solidFill>
                <a:effectLst/>
              </a:rPr>
              <a:t>组件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D51C1CB-2931-4688-A951-2AF94B7C7B4D}"/>
              </a:ext>
            </a:extLst>
          </p:cNvPr>
          <p:cNvSpPr txBox="1"/>
          <p:nvPr/>
        </p:nvSpPr>
        <p:spPr>
          <a:xfrm>
            <a:off x="10503917" y="3299100"/>
            <a:ext cx="1176925" cy="400110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rgbClr val="0070C0"/>
                </a:solidFill>
                <a:effectLst/>
              </a:rPr>
              <a:t>RFID</a:t>
            </a:r>
            <a:r>
              <a:rPr lang="zh-CN" altLang="en-US" sz="2000" dirty="0">
                <a:solidFill>
                  <a:srgbClr val="0070C0"/>
                </a:solidFill>
                <a:effectLst/>
              </a:rPr>
              <a:t>识别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CB1D7F0-F7D6-48B5-997C-8CD843B3F201}"/>
              </a:ext>
            </a:extLst>
          </p:cNvPr>
          <p:cNvSpPr txBox="1"/>
          <p:nvPr/>
        </p:nvSpPr>
        <p:spPr>
          <a:xfrm>
            <a:off x="9830414" y="4181735"/>
            <a:ext cx="1338059" cy="400110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rgbClr val="0070C0"/>
                </a:solidFill>
                <a:effectLst/>
              </a:rPr>
              <a:t>MQTT</a:t>
            </a:r>
            <a:r>
              <a:rPr lang="zh-CN" altLang="en-US" sz="2000" dirty="0">
                <a:solidFill>
                  <a:srgbClr val="0070C0"/>
                </a:solidFill>
                <a:effectLst/>
              </a:rPr>
              <a:t>发布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2EADD82-36DB-4DEA-A0A6-AF8B19AAC879}"/>
              </a:ext>
            </a:extLst>
          </p:cNvPr>
          <p:cNvSpPr txBox="1"/>
          <p:nvPr/>
        </p:nvSpPr>
        <p:spPr>
          <a:xfrm>
            <a:off x="6565737" y="4181735"/>
            <a:ext cx="1338059" cy="400110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rgbClr val="0070C0"/>
                </a:solidFill>
                <a:effectLst/>
              </a:rPr>
              <a:t>MQTT</a:t>
            </a:r>
            <a:r>
              <a:rPr lang="zh-CN" altLang="en-US" sz="2000" dirty="0">
                <a:solidFill>
                  <a:srgbClr val="0070C0"/>
                </a:solidFill>
                <a:effectLst/>
              </a:rPr>
              <a:t>订阅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62F41646-E098-426A-843C-C90D80357118}"/>
              </a:ext>
            </a:extLst>
          </p:cNvPr>
          <p:cNvSpPr txBox="1"/>
          <p:nvPr/>
        </p:nvSpPr>
        <p:spPr>
          <a:xfrm>
            <a:off x="9487962" y="3299100"/>
            <a:ext cx="954107" cy="400110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rgbClr val="0070C0"/>
                </a:solidFill>
                <a:effectLst/>
              </a:rPr>
              <a:t>传感器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E2B01BA-EDFF-4DED-924A-A1D84E34670C}"/>
              </a:ext>
            </a:extLst>
          </p:cNvPr>
          <p:cNvSpPr txBox="1"/>
          <p:nvPr/>
        </p:nvSpPr>
        <p:spPr>
          <a:xfrm>
            <a:off x="4948890" y="4181735"/>
            <a:ext cx="1210588" cy="400110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rgbClr val="0070C0"/>
                </a:solidFill>
                <a:effectLst/>
              </a:rPr>
              <a:t>语音交互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B6664E60-C6AA-491A-A097-CE6BCEE75F09}"/>
              </a:ext>
            </a:extLst>
          </p:cNvPr>
          <p:cNvSpPr txBox="1"/>
          <p:nvPr/>
        </p:nvSpPr>
        <p:spPr>
          <a:xfrm>
            <a:off x="2564022" y="5048015"/>
            <a:ext cx="1210588" cy="400110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rgbClr val="0070C0"/>
                </a:solidFill>
                <a:effectLst/>
              </a:rPr>
              <a:t>设备外借</a:t>
            </a:r>
          </a:p>
        </p:txBody>
      </p:sp>
      <p:cxnSp>
        <p:nvCxnSpPr>
          <p:cNvPr id="15" name="连接符: 肘形 14">
            <a:extLst>
              <a:ext uri="{FF2B5EF4-FFF2-40B4-BE49-F238E27FC236}">
                <a16:creationId xmlns:a16="http://schemas.microsoft.com/office/drawing/2014/main" id="{8BA05767-C1B6-41E4-A250-F6B770806E6D}"/>
              </a:ext>
            </a:extLst>
          </p:cNvPr>
          <p:cNvCxnSpPr>
            <a:cxnSpLocks/>
            <a:stCxn id="4" idx="2"/>
            <a:endCxn id="14" idx="0"/>
          </p:cNvCxnSpPr>
          <p:nvPr/>
        </p:nvCxnSpPr>
        <p:spPr>
          <a:xfrm rot="16200000" flipH="1">
            <a:off x="2540353" y="4419052"/>
            <a:ext cx="466170" cy="79175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连接符: 肘形 15">
            <a:extLst>
              <a:ext uri="{FF2B5EF4-FFF2-40B4-BE49-F238E27FC236}">
                <a16:creationId xmlns:a16="http://schemas.microsoft.com/office/drawing/2014/main" id="{7BE05B19-B532-4099-B47F-E5823F5AAE78}"/>
              </a:ext>
            </a:extLst>
          </p:cNvPr>
          <p:cNvCxnSpPr>
            <a:stCxn id="12" idx="2"/>
            <a:endCxn id="10" idx="0"/>
          </p:cNvCxnSpPr>
          <p:nvPr/>
        </p:nvCxnSpPr>
        <p:spPr>
          <a:xfrm rot="16200000" flipH="1">
            <a:off x="9990968" y="3673258"/>
            <a:ext cx="482525" cy="53442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连接符: 肘形 16">
            <a:extLst>
              <a:ext uri="{FF2B5EF4-FFF2-40B4-BE49-F238E27FC236}">
                <a16:creationId xmlns:a16="http://schemas.microsoft.com/office/drawing/2014/main" id="{FE53E32F-DB39-4037-974C-04428ABBA8D1}"/>
              </a:ext>
            </a:extLst>
          </p:cNvPr>
          <p:cNvCxnSpPr>
            <a:stCxn id="9" idx="2"/>
            <a:endCxn id="10" idx="0"/>
          </p:cNvCxnSpPr>
          <p:nvPr/>
        </p:nvCxnSpPr>
        <p:spPr>
          <a:xfrm rot="5400000">
            <a:off x="10554650" y="3644004"/>
            <a:ext cx="482525" cy="59293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连接符: 肘形 17">
            <a:extLst>
              <a:ext uri="{FF2B5EF4-FFF2-40B4-BE49-F238E27FC236}">
                <a16:creationId xmlns:a16="http://schemas.microsoft.com/office/drawing/2014/main" id="{7917EB80-5124-4084-8E22-25CBF80537B1}"/>
              </a:ext>
            </a:extLst>
          </p:cNvPr>
          <p:cNvCxnSpPr>
            <a:stCxn id="13" idx="2"/>
            <a:endCxn id="6" idx="0"/>
          </p:cNvCxnSpPr>
          <p:nvPr/>
        </p:nvCxnSpPr>
        <p:spPr>
          <a:xfrm rot="16200000" flipH="1">
            <a:off x="5740320" y="4395708"/>
            <a:ext cx="466170" cy="83844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连接符: 肘形 18">
            <a:extLst>
              <a:ext uri="{FF2B5EF4-FFF2-40B4-BE49-F238E27FC236}">
                <a16:creationId xmlns:a16="http://schemas.microsoft.com/office/drawing/2014/main" id="{447B02BC-CF1D-421F-A3DE-5F2CD2E975B1}"/>
              </a:ext>
            </a:extLst>
          </p:cNvPr>
          <p:cNvCxnSpPr>
            <a:stCxn id="11" idx="2"/>
            <a:endCxn id="6" idx="0"/>
          </p:cNvCxnSpPr>
          <p:nvPr/>
        </p:nvCxnSpPr>
        <p:spPr>
          <a:xfrm rot="5400000">
            <a:off x="6580612" y="4393860"/>
            <a:ext cx="466170" cy="84214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连接符: 肘形 19">
            <a:extLst>
              <a:ext uri="{FF2B5EF4-FFF2-40B4-BE49-F238E27FC236}">
                <a16:creationId xmlns:a16="http://schemas.microsoft.com/office/drawing/2014/main" id="{2A449238-DCA1-4318-A684-22A34B47D7DB}"/>
              </a:ext>
            </a:extLst>
          </p:cNvPr>
          <p:cNvCxnSpPr>
            <a:stCxn id="7" idx="2"/>
            <a:endCxn id="11" idx="0"/>
          </p:cNvCxnSpPr>
          <p:nvPr/>
        </p:nvCxnSpPr>
        <p:spPr>
          <a:xfrm rot="5400000">
            <a:off x="7437926" y="3496051"/>
            <a:ext cx="482525" cy="88884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连接符: 肘形 20">
            <a:extLst>
              <a:ext uri="{FF2B5EF4-FFF2-40B4-BE49-F238E27FC236}">
                <a16:creationId xmlns:a16="http://schemas.microsoft.com/office/drawing/2014/main" id="{4BDF89A4-31F0-4E38-BBFF-529B1A8B9022}"/>
              </a:ext>
            </a:extLst>
          </p:cNvPr>
          <p:cNvCxnSpPr>
            <a:stCxn id="7" idx="2"/>
            <a:endCxn id="8" idx="0"/>
          </p:cNvCxnSpPr>
          <p:nvPr/>
        </p:nvCxnSpPr>
        <p:spPr>
          <a:xfrm rot="16200000" flipH="1">
            <a:off x="8248392" y="3574427"/>
            <a:ext cx="482525" cy="73209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连接符: 肘形 21">
            <a:extLst>
              <a:ext uri="{FF2B5EF4-FFF2-40B4-BE49-F238E27FC236}">
                <a16:creationId xmlns:a16="http://schemas.microsoft.com/office/drawing/2014/main" id="{1A2D0E6A-BD6C-4951-A817-089FA5FDEA55}"/>
              </a:ext>
            </a:extLst>
          </p:cNvPr>
          <p:cNvCxnSpPr>
            <a:stCxn id="7" idx="2"/>
            <a:endCxn id="10" idx="0"/>
          </p:cNvCxnSpPr>
          <p:nvPr/>
        </p:nvCxnSpPr>
        <p:spPr>
          <a:xfrm rot="16200000" flipH="1">
            <a:off x="9070264" y="2752554"/>
            <a:ext cx="482525" cy="237583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连接符: 肘形 22">
            <a:extLst>
              <a:ext uri="{FF2B5EF4-FFF2-40B4-BE49-F238E27FC236}">
                <a16:creationId xmlns:a16="http://schemas.microsoft.com/office/drawing/2014/main" id="{F58951B0-275B-4210-A6CE-25A44DA8B75C}"/>
              </a:ext>
            </a:extLst>
          </p:cNvPr>
          <p:cNvCxnSpPr>
            <a:stCxn id="5" idx="2"/>
            <a:endCxn id="14" idx="0"/>
          </p:cNvCxnSpPr>
          <p:nvPr/>
        </p:nvCxnSpPr>
        <p:spPr>
          <a:xfrm rot="5400000">
            <a:off x="3320291" y="4430870"/>
            <a:ext cx="466170" cy="76812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云形 23">
            <a:extLst>
              <a:ext uri="{FF2B5EF4-FFF2-40B4-BE49-F238E27FC236}">
                <a16:creationId xmlns:a16="http://schemas.microsoft.com/office/drawing/2014/main" id="{61204550-0457-41BF-A6F5-785B69C46646}"/>
              </a:ext>
            </a:extLst>
          </p:cNvPr>
          <p:cNvSpPr/>
          <p:nvPr/>
        </p:nvSpPr>
        <p:spPr>
          <a:xfrm>
            <a:off x="7262203" y="1633585"/>
            <a:ext cx="1716966" cy="985814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OneNet</a:t>
            </a:r>
            <a:endParaRPr lang="zh-CN" altLang="en-US" dirty="0"/>
          </a:p>
        </p:txBody>
      </p:sp>
      <p:sp>
        <p:nvSpPr>
          <p:cNvPr id="25" name="带形: 前凸 24">
            <a:extLst>
              <a:ext uri="{FF2B5EF4-FFF2-40B4-BE49-F238E27FC236}">
                <a16:creationId xmlns:a16="http://schemas.microsoft.com/office/drawing/2014/main" id="{83D4CC20-438F-4CCA-AD28-0A5DDA9B8EC7}"/>
              </a:ext>
            </a:extLst>
          </p:cNvPr>
          <p:cNvSpPr/>
          <p:nvPr/>
        </p:nvSpPr>
        <p:spPr>
          <a:xfrm>
            <a:off x="2687739" y="1813097"/>
            <a:ext cx="2139042" cy="806349"/>
          </a:xfrm>
          <a:prstGeom prst="ribb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CI1122</a:t>
            </a:r>
            <a:endParaRPr lang="zh-CN" altLang="en-US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34E48BA7-3D4F-4619-B728-7711C8A01E97}"/>
              </a:ext>
            </a:extLst>
          </p:cNvPr>
          <p:cNvSpPr txBox="1"/>
          <p:nvPr/>
        </p:nvSpPr>
        <p:spPr>
          <a:xfrm>
            <a:off x="3399699" y="2670243"/>
            <a:ext cx="697627" cy="400110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rgbClr val="0070C0"/>
                </a:solidFill>
                <a:effectLst/>
              </a:rPr>
              <a:t>串口</a:t>
            </a:r>
          </a:p>
        </p:txBody>
      </p:sp>
      <p:cxnSp>
        <p:nvCxnSpPr>
          <p:cNvPr id="27" name="连接符: 肘形 26">
            <a:extLst>
              <a:ext uri="{FF2B5EF4-FFF2-40B4-BE49-F238E27FC236}">
                <a16:creationId xmlns:a16="http://schemas.microsoft.com/office/drawing/2014/main" id="{8279A420-FD79-4F32-8232-45BFBCEC840F}"/>
              </a:ext>
            </a:extLst>
          </p:cNvPr>
          <p:cNvCxnSpPr>
            <a:stCxn id="26" idx="2"/>
            <a:endCxn id="13" idx="0"/>
          </p:cNvCxnSpPr>
          <p:nvPr/>
        </p:nvCxnSpPr>
        <p:spPr>
          <a:xfrm rot="16200000" flipH="1">
            <a:off x="4095657" y="2723208"/>
            <a:ext cx="1111382" cy="180567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B33B83CC-E3D1-40C7-9C3C-1C47525F4631}"/>
              </a:ext>
            </a:extLst>
          </p:cNvPr>
          <p:cNvSpPr/>
          <p:nvPr/>
        </p:nvSpPr>
        <p:spPr>
          <a:xfrm>
            <a:off x="7502777" y="5060694"/>
            <a:ext cx="3466202" cy="371397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00B0F0"/>
                </a:solidFill>
              </a:rPr>
              <a:t>智能门、智能灯、通风扇、警报器等设备</a:t>
            </a:r>
          </a:p>
        </p:txBody>
      </p: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3A73AF13-C67E-48CF-AC85-2A3DAE448173}"/>
              </a:ext>
            </a:extLst>
          </p:cNvPr>
          <p:cNvCxnSpPr>
            <a:cxnSpLocks/>
            <a:stCxn id="6" idx="3"/>
            <a:endCxn id="28" idx="1"/>
          </p:cNvCxnSpPr>
          <p:nvPr/>
        </p:nvCxnSpPr>
        <p:spPr>
          <a:xfrm flipV="1">
            <a:off x="6997921" y="5246393"/>
            <a:ext cx="504856" cy="16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01F18216-EA39-4756-A887-3BE0C0FC6185}"/>
              </a:ext>
            </a:extLst>
          </p:cNvPr>
          <p:cNvSpPr/>
          <p:nvPr/>
        </p:nvSpPr>
        <p:spPr>
          <a:xfrm>
            <a:off x="8974811" y="2782520"/>
            <a:ext cx="3067044" cy="371399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00B0F0"/>
                </a:solidFill>
              </a:rPr>
              <a:t>温湿度、噪声、光照、红外等传感器</a:t>
            </a:r>
          </a:p>
        </p:txBody>
      </p:sp>
      <p:cxnSp>
        <p:nvCxnSpPr>
          <p:cNvPr id="31" name="连接符: 肘形 30">
            <a:extLst>
              <a:ext uri="{FF2B5EF4-FFF2-40B4-BE49-F238E27FC236}">
                <a16:creationId xmlns:a16="http://schemas.microsoft.com/office/drawing/2014/main" id="{B5BAC674-3A78-453B-B986-5A87C38C7969}"/>
              </a:ext>
            </a:extLst>
          </p:cNvPr>
          <p:cNvCxnSpPr>
            <a:stCxn id="30" idx="2"/>
            <a:endCxn id="12" idx="0"/>
          </p:cNvCxnSpPr>
          <p:nvPr/>
        </p:nvCxnSpPr>
        <p:spPr>
          <a:xfrm rot="5400000">
            <a:off x="10164085" y="2954851"/>
            <a:ext cx="145181" cy="54331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FD8B9D02-383D-4174-9540-EF84091EE006}"/>
              </a:ext>
            </a:extLst>
          </p:cNvPr>
          <p:cNvCxnSpPr>
            <a:stCxn id="24" idx="1"/>
            <a:endCxn id="7" idx="0"/>
          </p:cNvCxnSpPr>
          <p:nvPr/>
        </p:nvCxnSpPr>
        <p:spPr>
          <a:xfrm>
            <a:off x="8120686" y="2618349"/>
            <a:ext cx="2923" cy="6807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CF67A4C2-97F5-43DF-B53E-928C6CBB4A35}"/>
              </a:ext>
            </a:extLst>
          </p:cNvPr>
          <p:cNvGrpSpPr/>
          <p:nvPr/>
        </p:nvGrpSpPr>
        <p:grpSpPr>
          <a:xfrm>
            <a:off x="0" y="188687"/>
            <a:ext cx="188686" cy="592364"/>
            <a:chOff x="11571416" y="3959358"/>
            <a:chExt cx="620584" cy="1723139"/>
          </a:xfrm>
        </p:grpSpPr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D9A37660-7F23-49D1-AC19-DC6DB626DF82}"/>
                </a:ext>
              </a:extLst>
            </p:cNvPr>
            <p:cNvSpPr/>
            <p:nvPr/>
          </p:nvSpPr>
          <p:spPr>
            <a:xfrm>
              <a:off x="11571416" y="3959358"/>
              <a:ext cx="620584" cy="1723137"/>
            </a:xfrm>
            <a:prstGeom prst="rect">
              <a:avLst/>
            </a:prstGeom>
            <a:solidFill>
              <a:srgbClr val="3E41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2E010BA9-0F8E-4ED2-B449-A60D21387CE7}"/>
                </a:ext>
              </a:extLst>
            </p:cNvPr>
            <p:cNvSpPr/>
            <p:nvPr/>
          </p:nvSpPr>
          <p:spPr>
            <a:xfrm>
              <a:off x="11571416" y="5115169"/>
              <a:ext cx="620584" cy="567328"/>
            </a:xfrm>
            <a:prstGeom prst="rect">
              <a:avLst/>
            </a:prstGeom>
            <a:solidFill>
              <a:srgbClr val="CF01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6" name="文本框 35">
            <a:extLst>
              <a:ext uri="{FF2B5EF4-FFF2-40B4-BE49-F238E27FC236}">
                <a16:creationId xmlns:a16="http://schemas.microsoft.com/office/drawing/2014/main" id="{A5DA2392-282A-4FB8-AEF7-0809279E0DAB}"/>
              </a:ext>
            </a:extLst>
          </p:cNvPr>
          <p:cNvSpPr txBox="1"/>
          <p:nvPr/>
        </p:nvSpPr>
        <p:spPr>
          <a:xfrm>
            <a:off x="401254" y="193044"/>
            <a:ext cx="65943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solidFill>
                  <a:srgbClr val="3E41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</a:t>
            </a:r>
            <a:r>
              <a:rPr lang="en-US" altLang="zh-CN" sz="3600" b="1" dirty="0" err="1">
                <a:solidFill>
                  <a:srgbClr val="3E41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OneOS</a:t>
            </a:r>
            <a:r>
              <a:rPr lang="zh-CN" altLang="en-US" sz="3600" b="1" dirty="0">
                <a:solidFill>
                  <a:srgbClr val="3E41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的单片机程序结构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56949BC-311B-B51F-B246-595A7C29E351}"/>
              </a:ext>
            </a:extLst>
          </p:cNvPr>
          <p:cNvSpPr txBox="1"/>
          <p:nvPr/>
        </p:nvSpPr>
        <p:spPr>
          <a:xfrm>
            <a:off x="133928" y="5058103"/>
            <a:ext cx="495649" cy="307777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rgbClr val="0070C0"/>
                </a:solidFill>
              </a:rPr>
              <a:t>ADC</a:t>
            </a:r>
            <a:endParaRPr lang="zh-CN" altLang="en-US" sz="1400" dirty="0">
              <a:solidFill>
                <a:srgbClr val="0070C0"/>
              </a:solidFill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BD874C20-30B5-E9FC-88F9-3D3D199C7B80}"/>
              </a:ext>
            </a:extLst>
          </p:cNvPr>
          <p:cNvSpPr txBox="1"/>
          <p:nvPr/>
        </p:nvSpPr>
        <p:spPr>
          <a:xfrm>
            <a:off x="141903" y="4181734"/>
            <a:ext cx="1331420" cy="400110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rgbClr val="0070C0"/>
                </a:solidFill>
                <a:effectLst/>
              </a:rPr>
              <a:t>设备驱动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B8D751AA-EB78-CA6A-C2EF-C2925C94A64F}"/>
              </a:ext>
            </a:extLst>
          </p:cNvPr>
          <p:cNvSpPr txBox="1"/>
          <p:nvPr/>
        </p:nvSpPr>
        <p:spPr>
          <a:xfrm>
            <a:off x="693716" y="5055179"/>
            <a:ext cx="370614" cy="307777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rgbClr val="0070C0"/>
                </a:solidFill>
              </a:rPr>
              <a:t>IIC</a:t>
            </a:r>
            <a:endParaRPr lang="zh-CN" altLang="en-US" sz="1400" dirty="0">
              <a:solidFill>
                <a:srgbClr val="0070C0"/>
              </a:solidFill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164C66E7-1336-7B5F-A13A-6D015F479C7B}"/>
              </a:ext>
            </a:extLst>
          </p:cNvPr>
          <p:cNvSpPr txBox="1"/>
          <p:nvPr/>
        </p:nvSpPr>
        <p:spPr>
          <a:xfrm>
            <a:off x="1124250" y="5059136"/>
            <a:ext cx="404278" cy="307777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rgbClr val="0070C0"/>
                </a:solidFill>
              </a:rPr>
              <a:t>SPI</a:t>
            </a:r>
            <a:endParaRPr lang="zh-CN" altLang="en-US" sz="1400" dirty="0">
              <a:solidFill>
                <a:srgbClr val="0070C0"/>
              </a:solidFill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DB67C047-0AB7-7237-2530-2F373901EFBD}"/>
              </a:ext>
            </a:extLst>
          </p:cNvPr>
          <p:cNvSpPr txBox="1"/>
          <p:nvPr/>
        </p:nvSpPr>
        <p:spPr>
          <a:xfrm>
            <a:off x="179613" y="5482124"/>
            <a:ext cx="591829" cy="307777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rgbClr val="0070C0"/>
                </a:solidFill>
              </a:rPr>
              <a:t>PWM</a:t>
            </a:r>
            <a:endParaRPr lang="zh-CN" altLang="en-US" sz="1400" dirty="0">
              <a:solidFill>
                <a:srgbClr val="0070C0"/>
              </a:solidFill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12FE0A4A-4E24-67BF-E895-B5E96108DCB8}"/>
              </a:ext>
            </a:extLst>
          </p:cNvPr>
          <p:cNvSpPr txBox="1"/>
          <p:nvPr/>
        </p:nvSpPr>
        <p:spPr>
          <a:xfrm>
            <a:off x="844733" y="5483410"/>
            <a:ext cx="588623" cy="307777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rgbClr val="0070C0"/>
                </a:solidFill>
              </a:rPr>
              <a:t>Serial</a:t>
            </a:r>
            <a:endParaRPr lang="zh-CN" altLang="en-US" sz="1400" dirty="0">
              <a:solidFill>
                <a:srgbClr val="0070C0"/>
              </a:solidFill>
            </a:endParaRPr>
          </a:p>
        </p:txBody>
      </p:sp>
      <p:cxnSp>
        <p:nvCxnSpPr>
          <p:cNvPr id="45" name="直接箭头连接符 44">
            <a:extLst>
              <a:ext uri="{FF2B5EF4-FFF2-40B4-BE49-F238E27FC236}">
                <a16:creationId xmlns:a16="http://schemas.microsoft.com/office/drawing/2014/main" id="{E1E3879C-403A-E91F-DF03-7D47F61E8D9E}"/>
              </a:ext>
            </a:extLst>
          </p:cNvPr>
          <p:cNvCxnSpPr>
            <a:cxnSpLocks/>
          </p:cNvCxnSpPr>
          <p:nvPr/>
        </p:nvCxnSpPr>
        <p:spPr>
          <a:xfrm flipH="1">
            <a:off x="784449" y="4631673"/>
            <a:ext cx="227" cy="3403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6052539"/>
      </p:ext>
    </p:extLst>
  </p:cSld>
  <p:clrMapOvr>
    <a:masterClrMapping/>
  </p:clrMapOvr>
  <p:transition spd="med">
    <p:pull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93F4E51B-F5B3-4C10-B1C8-213884F779DB}"/>
              </a:ext>
            </a:extLst>
          </p:cNvPr>
          <p:cNvGrpSpPr/>
          <p:nvPr/>
        </p:nvGrpSpPr>
        <p:grpSpPr>
          <a:xfrm>
            <a:off x="0" y="188687"/>
            <a:ext cx="188686" cy="592364"/>
            <a:chOff x="11571416" y="3959358"/>
            <a:chExt cx="620584" cy="1723139"/>
          </a:xfrm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D8CE78AE-FB7C-48AE-8151-35B576D08BCF}"/>
                </a:ext>
              </a:extLst>
            </p:cNvPr>
            <p:cNvSpPr/>
            <p:nvPr/>
          </p:nvSpPr>
          <p:spPr>
            <a:xfrm>
              <a:off x="11571416" y="3959358"/>
              <a:ext cx="620584" cy="1723137"/>
            </a:xfrm>
            <a:prstGeom prst="rect">
              <a:avLst/>
            </a:prstGeom>
            <a:solidFill>
              <a:srgbClr val="3E41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148E14CA-4157-414E-9742-E7BE8A906999}"/>
                </a:ext>
              </a:extLst>
            </p:cNvPr>
            <p:cNvSpPr/>
            <p:nvPr/>
          </p:nvSpPr>
          <p:spPr>
            <a:xfrm>
              <a:off x="11571416" y="5115169"/>
              <a:ext cx="620584" cy="567328"/>
            </a:xfrm>
            <a:prstGeom prst="rect">
              <a:avLst/>
            </a:prstGeom>
            <a:solidFill>
              <a:srgbClr val="CF01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" name="文本框 4">
            <a:extLst>
              <a:ext uri="{FF2B5EF4-FFF2-40B4-BE49-F238E27FC236}">
                <a16:creationId xmlns:a16="http://schemas.microsoft.com/office/drawing/2014/main" id="{2FECA270-FF49-4D83-86D1-610A269284E9}"/>
              </a:ext>
            </a:extLst>
          </p:cNvPr>
          <p:cNvSpPr txBox="1"/>
          <p:nvPr/>
        </p:nvSpPr>
        <p:spPr>
          <a:xfrm>
            <a:off x="401254" y="193044"/>
            <a:ext cx="34647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 err="1">
                <a:solidFill>
                  <a:srgbClr val="3E41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OneNET</a:t>
            </a:r>
            <a:r>
              <a:rPr lang="zh-CN" altLang="en-US" sz="3600" b="1" dirty="0">
                <a:solidFill>
                  <a:srgbClr val="3E41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云平台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E8D5786-C2B3-4268-B343-8CA30395E87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43" y="1066103"/>
            <a:ext cx="6958519" cy="375956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FED306D-96DC-4BE5-9C3B-1E1CF0549C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8493" y="3268493"/>
            <a:ext cx="6974428" cy="2986391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174D833E-DE72-40A8-9E1E-9932627518C8}"/>
              </a:ext>
            </a:extLst>
          </p:cNvPr>
          <p:cNvSpPr txBox="1"/>
          <p:nvPr/>
        </p:nvSpPr>
        <p:spPr>
          <a:xfrm>
            <a:off x="188686" y="5437954"/>
            <a:ext cx="477091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i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pingfang SC"/>
              </a:rPr>
              <a:t>   借助</a:t>
            </a:r>
            <a:r>
              <a:rPr lang="en-US" altLang="zh-CN" sz="2000" i="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pingfang SC"/>
              </a:rPr>
              <a:t>OneNET</a:t>
            </a:r>
            <a:r>
              <a:rPr lang="zh-CN" altLang="en-US" sz="2000" i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pingfang SC"/>
              </a:rPr>
              <a:t>平台，能够缩短物联网系统的形成周期，降低研发、运营和</a:t>
            </a:r>
            <a:r>
              <a:rPr lang="zh-CN" altLang="en-US" sz="2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pingfang SC"/>
              </a:rPr>
              <a:t>维护</a:t>
            </a:r>
            <a:r>
              <a:rPr lang="zh-CN" altLang="en-US" sz="2000" i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pingfang SC"/>
              </a:rPr>
              <a:t>成本</a:t>
            </a:r>
            <a:endParaRPr lang="zh-CN" altLang="en-US" sz="2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18144132"/>
      </p:ext>
    </p:extLst>
  </p:cSld>
  <p:clrMapOvr>
    <a:masterClrMapping/>
  </p:clrMapOvr>
  <p:transition spd="med">
    <p:pull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CFA92931-76DB-474B-AB82-47EB3F843C97}"/>
              </a:ext>
            </a:extLst>
          </p:cNvPr>
          <p:cNvGrpSpPr/>
          <p:nvPr/>
        </p:nvGrpSpPr>
        <p:grpSpPr>
          <a:xfrm>
            <a:off x="0" y="188687"/>
            <a:ext cx="188686" cy="592364"/>
            <a:chOff x="11571416" y="3959358"/>
            <a:chExt cx="620584" cy="1723139"/>
          </a:xfrm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F204FF91-4D40-42E8-9ABE-D0BA24E37796}"/>
                </a:ext>
              </a:extLst>
            </p:cNvPr>
            <p:cNvSpPr/>
            <p:nvPr/>
          </p:nvSpPr>
          <p:spPr>
            <a:xfrm>
              <a:off x="11571416" y="3959358"/>
              <a:ext cx="620584" cy="1723137"/>
            </a:xfrm>
            <a:prstGeom prst="rect">
              <a:avLst/>
            </a:prstGeom>
            <a:solidFill>
              <a:srgbClr val="3E41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8E1AEE5A-EEA4-48F1-A954-DCB3473A83BA}"/>
                </a:ext>
              </a:extLst>
            </p:cNvPr>
            <p:cNvSpPr/>
            <p:nvPr/>
          </p:nvSpPr>
          <p:spPr>
            <a:xfrm>
              <a:off x="11571416" y="5115169"/>
              <a:ext cx="620584" cy="567328"/>
            </a:xfrm>
            <a:prstGeom prst="rect">
              <a:avLst/>
            </a:prstGeom>
            <a:solidFill>
              <a:srgbClr val="CF01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05B88BD0-4078-4826-8C78-995D97D26EB9}"/>
              </a:ext>
            </a:extLst>
          </p:cNvPr>
          <p:cNvSpPr txBox="1"/>
          <p:nvPr/>
        </p:nvSpPr>
        <p:spPr>
          <a:xfrm>
            <a:off x="401254" y="193044"/>
            <a:ext cx="43396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solidFill>
                  <a:srgbClr val="3E41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在线监测与控制平台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F2DA06B5-1975-42E9-81BD-675F258A01D3}"/>
              </a:ext>
            </a:extLst>
          </p:cNvPr>
          <p:cNvSpPr/>
          <p:nvPr/>
        </p:nvSpPr>
        <p:spPr>
          <a:xfrm>
            <a:off x="5591291" y="188687"/>
            <a:ext cx="4434099" cy="707886"/>
          </a:xfrm>
          <a:prstGeom prst="rect">
            <a:avLst/>
          </a:prstGeom>
          <a:noFill/>
          <a:effectLst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4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http://bbs.m6.work</a:t>
            </a:r>
            <a:endParaRPr lang="zh-CN" altLang="en-US" sz="4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56505D6-3625-82F5-18E6-69A3C0E957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5336" y="1127271"/>
            <a:ext cx="8741328" cy="4916997"/>
          </a:xfrm>
          <a:prstGeom prst="rect">
            <a:avLst/>
          </a:prstGeom>
        </p:spPr>
      </p:pic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8003D41B-1227-433E-BA44-801B8EDCD380}"/>
              </a:ext>
            </a:extLst>
          </p:cNvPr>
          <p:cNvSpPr/>
          <p:nvPr/>
        </p:nvSpPr>
        <p:spPr>
          <a:xfrm>
            <a:off x="1845578" y="1593908"/>
            <a:ext cx="2416030" cy="1233182"/>
          </a:xfrm>
          <a:prstGeom prst="roundRect">
            <a:avLst/>
          </a:prstGeom>
          <a:noFill/>
          <a:ln>
            <a:solidFill>
              <a:srgbClr val="00B0F0"/>
            </a:solidFill>
          </a:ln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62BAB8E2-8178-462C-8ACF-0FB3BFDCDB23}"/>
              </a:ext>
            </a:extLst>
          </p:cNvPr>
          <p:cNvSpPr/>
          <p:nvPr/>
        </p:nvSpPr>
        <p:spPr>
          <a:xfrm>
            <a:off x="1845578" y="3114986"/>
            <a:ext cx="2416030" cy="1320693"/>
          </a:xfrm>
          <a:prstGeom prst="roundRect">
            <a:avLst/>
          </a:prstGeom>
          <a:noFill/>
          <a:ln>
            <a:solidFill>
              <a:srgbClr val="00B0F0"/>
            </a:solidFill>
          </a:ln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3182D6B8-3A52-44A1-8566-99759AA0947F}"/>
              </a:ext>
            </a:extLst>
          </p:cNvPr>
          <p:cNvSpPr/>
          <p:nvPr/>
        </p:nvSpPr>
        <p:spPr>
          <a:xfrm>
            <a:off x="1845578" y="4623381"/>
            <a:ext cx="2416030" cy="1320693"/>
          </a:xfrm>
          <a:prstGeom prst="roundRect">
            <a:avLst/>
          </a:prstGeom>
          <a:noFill/>
          <a:ln>
            <a:solidFill>
              <a:srgbClr val="00B0F0"/>
            </a:solidFill>
          </a:ln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3D34E20C-1AF1-4655-8E06-4BCC87E95C41}"/>
              </a:ext>
            </a:extLst>
          </p:cNvPr>
          <p:cNvSpPr/>
          <p:nvPr/>
        </p:nvSpPr>
        <p:spPr>
          <a:xfrm>
            <a:off x="4447562" y="4532724"/>
            <a:ext cx="3354197" cy="1411349"/>
          </a:xfrm>
          <a:prstGeom prst="roundRect">
            <a:avLst/>
          </a:prstGeom>
          <a:noFill/>
          <a:ln>
            <a:solidFill>
              <a:srgbClr val="00B0F0"/>
            </a:solidFill>
          </a:ln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2CD12213-1552-4721-A9DA-A2418578C3FB}"/>
              </a:ext>
            </a:extLst>
          </p:cNvPr>
          <p:cNvSpPr/>
          <p:nvPr/>
        </p:nvSpPr>
        <p:spPr>
          <a:xfrm>
            <a:off x="7922000" y="3057787"/>
            <a:ext cx="2424421" cy="1377891"/>
          </a:xfrm>
          <a:prstGeom prst="roundRect">
            <a:avLst/>
          </a:prstGeom>
          <a:noFill/>
          <a:ln>
            <a:solidFill>
              <a:srgbClr val="00B0F0"/>
            </a:solidFill>
          </a:ln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04976060-6904-4726-8AE3-2BB474F9A864}"/>
              </a:ext>
            </a:extLst>
          </p:cNvPr>
          <p:cNvSpPr/>
          <p:nvPr/>
        </p:nvSpPr>
        <p:spPr>
          <a:xfrm>
            <a:off x="7921999" y="4594781"/>
            <a:ext cx="2424421" cy="1377891"/>
          </a:xfrm>
          <a:prstGeom prst="roundRect">
            <a:avLst/>
          </a:prstGeom>
          <a:noFill/>
          <a:ln>
            <a:solidFill>
              <a:srgbClr val="00B0F0"/>
            </a:solidFill>
          </a:ln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7DFCB6FC-76FF-4EA5-A1BF-C23556C3F1FC}"/>
              </a:ext>
            </a:extLst>
          </p:cNvPr>
          <p:cNvSpPr txBox="1"/>
          <p:nvPr/>
        </p:nvSpPr>
        <p:spPr>
          <a:xfrm>
            <a:off x="296067" y="1887333"/>
            <a:ext cx="1107996" cy="646331"/>
          </a:xfrm>
          <a:prstGeom prst="rect">
            <a:avLst/>
          </a:prstGeom>
          <a:noFill/>
          <a:ln>
            <a:solidFill>
              <a:srgbClr val="00B0F0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0070C0"/>
                </a:solidFill>
              </a:rPr>
              <a:t>实时展示</a:t>
            </a:r>
            <a:endParaRPr lang="en-US" altLang="zh-CN" dirty="0">
              <a:solidFill>
                <a:srgbClr val="0070C0"/>
              </a:solidFill>
            </a:endParaRPr>
          </a:p>
          <a:p>
            <a:r>
              <a:rPr lang="zh-CN" altLang="en-US" dirty="0">
                <a:solidFill>
                  <a:srgbClr val="0070C0"/>
                </a:solidFill>
              </a:rPr>
              <a:t>环境状态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44577D69-797B-4BE2-B586-F99C8255F296}"/>
              </a:ext>
            </a:extLst>
          </p:cNvPr>
          <p:cNvSpPr txBox="1"/>
          <p:nvPr/>
        </p:nvSpPr>
        <p:spPr>
          <a:xfrm>
            <a:off x="296067" y="3449444"/>
            <a:ext cx="1107996" cy="646331"/>
          </a:xfrm>
          <a:prstGeom prst="rect">
            <a:avLst/>
          </a:prstGeom>
          <a:noFill/>
          <a:ln>
            <a:solidFill>
              <a:srgbClr val="00B0F0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0070C0"/>
                </a:solidFill>
              </a:rPr>
              <a:t>实时展示</a:t>
            </a:r>
            <a:endParaRPr lang="en-US" altLang="zh-CN" dirty="0">
              <a:solidFill>
                <a:srgbClr val="0070C0"/>
              </a:solidFill>
            </a:endParaRPr>
          </a:p>
          <a:p>
            <a:r>
              <a:rPr lang="zh-CN" altLang="en-US" dirty="0">
                <a:solidFill>
                  <a:srgbClr val="0070C0"/>
                </a:solidFill>
              </a:rPr>
              <a:t>历史警报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DCDA9847-64D9-4920-9D63-D406A3F5623A}"/>
              </a:ext>
            </a:extLst>
          </p:cNvPr>
          <p:cNvSpPr txBox="1"/>
          <p:nvPr/>
        </p:nvSpPr>
        <p:spPr>
          <a:xfrm>
            <a:off x="296067" y="4959799"/>
            <a:ext cx="1107996" cy="646331"/>
          </a:xfrm>
          <a:prstGeom prst="rect">
            <a:avLst/>
          </a:prstGeom>
          <a:noFill/>
          <a:ln>
            <a:solidFill>
              <a:srgbClr val="00B0F0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0070C0"/>
                </a:solidFill>
              </a:rPr>
              <a:t>实时展示</a:t>
            </a:r>
            <a:endParaRPr lang="en-US" altLang="zh-CN" dirty="0">
              <a:solidFill>
                <a:srgbClr val="0070C0"/>
              </a:solidFill>
            </a:endParaRPr>
          </a:p>
          <a:p>
            <a:r>
              <a:rPr lang="zh-CN" altLang="en-US" dirty="0">
                <a:solidFill>
                  <a:srgbClr val="0070C0"/>
                </a:solidFill>
              </a:rPr>
              <a:t>通勤记录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BA8306F1-6D58-4A89-ABAE-6E23A55E54BB}"/>
              </a:ext>
            </a:extLst>
          </p:cNvPr>
          <p:cNvSpPr txBox="1"/>
          <p:nvPr/>
        </p:nvSpPr>
        <p:spPr>
          <a:xfrm>
            <a:off x="5079758" y="6332164"/>
            <a:ext cx="2031325" cy="369332"/>
          </a:xfrm>
          <a:prstGeom prst="rect">
            <a:avLst/>
          </a:prstGeom>
          <a:noFill/>
          <a:ln>
            <a:solidFill>
              <a:srgbClr val="00B0F0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0070C0"/>
                </a:solidFill>
              </a:rPr>
              <a:t>显示设备历史功率</a:t>
            </a:r>
            <a:endParaRPr lang="en-US" altLang="zh-CN" dirty="0">
              <a:solidFill>
                <a:srgbClr val="0070C0"/>
              </a:solidFill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0FDED8AD-D83D-4B51-85CD-5684ED3AE7CA}"/>
              </a:ext>
            </a:extLst>
          </p:cNvPr>
          <p:cNvSpPr txBox="1"/>
          <p:nvPr/>
        </p:nvSpPr>
        <p:spPr>
          <a:xfrm>
            <a:off x="10805631" y="3426288"/>
            <a:ext cx="1146468" cy="646331"/>
          </a:xfrm>
          <a:prstGeom prst="rect">
            <a:avLst/>
          </a:prstGeom>
          <a:noFill/>
          <a:ln>
            <a:solidFill>
              <a:srgbClr val="00B0F0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0070C0"/>
                </a:solidFill>
              </a:rPr>
              <a:t>设备控制</a:t>
            </a:r>
            <a:endParaRPr lang="en-US" altLang="zh-CN" dirty="0">
              <a:solidFill>
                <a:srgbClr val="0070C0"/>
              </a:solidFill>
            </a:endParaRPr>
          </a:p>
          <a:p>
            <a:r>
              <a:rPr lang="zh-CN" altLang="en-US" dirty="0">
                <a:solidFill>
                  <a:srgbClr val="0070C0"/>
                </a:solidFill>
              </a:rPr>
              <a:t>设备状态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57C6EE47-4D7D-4031-947E-010E2FA813F1}"/>
              </a:ext>
            </a:extLst>
          </p:cNvPr>
          <p:cNvSpPr txBox="1"/>
          <p:nvPr/>
        </p:nvSpPr>
        <p:spPr>
          <a:xfrm>
            <a:off x="10586904" y="4958365"/>
            <a:ext cx="1569660" cy="646331"/>
          </a:xfrm>
          <a:prstGeom prst="rect">
            <a:avLst/>
          </a:prstGeom>
          <a:noFill/>
          <a:ln>
            <a:solidFill>
              <a:srgbClr val="00B0F0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0070C0"/>
                </a:solidFill>
              </a:rPr>
              <a:t>实时展示</a:t>
            </a:r>
            <a:endParaRPr lang="en-US" altLang="zh-CN" dirty="0">
              <a:solidFill>
                <a:srgbClr val="0070C0"/>
              </a:solidFill>
            </a:endParaRPr>
          </a:p>
          <a:p>
            <a:r>
              <a:rPr lang="zh-CN" altLang="en-US" dirty="0">
                <a:solidFill>
                  <a:srgbClr val="0070C0"/>
                </a:solidFill>
              </a:rPr>
              <a:t>设备外借记录</a:t>
            </a:r>
          </a:p>
        </p:txBody>
      </p: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E9203C00-8B83-45E8-B20A-C86CB2503168}"/>
              </a:ext>
            </a:extLst>
          </p:cNvPr>
          <p:cNvCxnSpPr>
            <a:stCxn id="12" idx="1"/>
            <a:endCxn id="21" idx="3"/>
          </p:cNvCxnSpPr>
          <p:nvPr/>
        </p:nvCxnSpPr>
        <p:spPr>
          <a:xfrm flipH="1">
            <a:off x="1404063" y="2210499"/>
            <a:ext cx="441515" cy="0"/>
          </a:xfrm>
          <a:prstGeom prst="line">
            <a:avLst/>
          </a:prstGeom>
          <a:ln>
            <a:solidFill>
              <a:srgbClr val="00B0F0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A18FD81C-4967-4C3E-97CD-95013B8DED56}"/>
              </a:ext>
            </a:extLst>
          </p:cNvPr>
          <p:cNvCxnSpPr>
            <a:stCxn id="13" idx="1"/>
            <a:endCxn id="22" idx="3"/>
          </p:cNvCxnSpPr>
          <p:nvPr/>
        </p:nvCxnSpPr>
        <p:spPr>
          <a:xfrm flipH="1" flipV="1">
            <a:off x="1404063" y="3772610"/>
            <a:ext cx="441515" cy="2723"/>
          </a:xfrm>
          <a:prstGeom prst="line">
            <a:avLst/>
          </a:prstGeom>
          <a:ln>
            <a:solidFill>
              <a:srgbClr val="00B0F0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9B319B6E-2FFA-4A26-9BC3-606AF1148F20}"/>
              </a:ext>
            </a:extLst>
          </p:cNvPr>
          <p:cNvCxnSpPr>
            <a:stCxn id="14" idx="1"/>
            <a:endCxn id="23" idx="3"/>
          </p:cNvCxnSpPr>
          <p:nvPr/>
        </p:nvCxnSpPr>
        <p:spPr>
          <a:xfrm flipH="1" flipV="1">
            <a:off x="1404063" y="5282965"/>
            <a:ext cx="441515" cy="763"/>
          </a:xfrm>
          <a:prstGeom prst="line">
            <a:avLst/>
          </a:prstGeom>
          <a:ln>
            <a:solidFill>
              <a:srgbClr val="00B0F0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CE0F842E-B334-41D5-8572-F4F57A4A7D6E}"/>
              </a:ext>
            </a:extLst>
          </p:cNvPr>
          <p:cNvCxnSpPr>
            <a:stCxn id="5" idx="2"/>
            <a:endCxn id="24" idx="0"/>
          </p:cNvCxnSpPr>
          <p:nvPr/>
        </p:nvCxnSpPr>
        <p:spPr>
          <a:xfrm flipH="1">
            <a:off x="6095421" y="6044268"/>
            <a:ext cx="579" cy="287896"/>
          </a:xfrm>
          <a:prstGeom prst="line">
            <a:avLst/>
          </a:prstGeom>
          <a:ln>
            <a:solidFill>
              <a:srgbClr val="00B0F0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>
            <a:extLst>
              <a:ext uri="{FF2B5EF4-FFF2-40B4-BE49-F238E27FC236}">
                <a16:creationId xmlns:a16="http://schemas.microsoft.com/office/drawing/2014/main" id="{4EA0CDC2-28D2-54CB-B915-78CD66996A97}"/>
              </a:ext>
            </a:extLst>
          </p:cNvPr>
          <p:cNvGrpSpPr/>
          <p:nvPr/>
        </p:nvGrpSpPr>
        <p:grpSpPr>
          <a:xfrm>
            <a:off x="7930392" y="1506243"/>
            <a:ext cx="3983235" cy="1481303"/>
            <a:chOff x="7930392" y="1506243"/>
            <a:chExt cx="3983235" cy="1481303"/>
          </a:xfrm>
        </p:grpSpPr>
        <p:sp>
          <p:nvSpPr>
            <p:cNvPr id="17" name="矩形: 圆角 16">
              <a:extLst>
                <a:ext uri="{FF2B5EF4-FFF2-40B4-BE49-F238E27FC236}">
                  <a16:creationId xmlns:a16="http://schemas.microsoft.com/office/drawing/2014/main" id="{92E33EF1-7ED2-4CFE-927B-3AAD76000A52}"/>
                </a:ext>
              </a:extLst>
            </p:cNvPr>
            <p:cNvSpPr/>
            <p:nvPr/>
          </p:nvSpPr>
          <p:spPr>
            <a:xfrm>
              <a:off x="7930392" y="1593908"/>
              <a:ext cx="2416030" cy="1233182"/>
            </a:xfrm>
            <a:prstGeom prst="roundRect">
              <a:avLst/>
            </a:prstGeom>
            <a:noFill/>
            <a:ln>
              <a:solidFill>
                <a:srgbClr val="00B0F0"/>
              </a:solidFill>
            </a:ln>
            <a:effectLst>
              <a:glow rad="1016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60F9A276-A828-48D4-9557-FE4D61DEDAF1}"/>
                </a:ext>
              </a:extLst>
            </p:cNvPr>
            <p:cNvSpPr txBox="1"/>
            <p:nvPr/>
          </p:nvSpPr>
          <p:spPr>
            <a:xfrm>
              <a:off x="10805631" y="1506243"/>
              <a:ext cx="1107996" cy="646331"/>
            </a:xfrm>
            <a:prstGeom prst="rect">
              <a:avLst/>
            </a:prstGeom>
            <a:noFill/>
            <a:ln>
              <a:solidFill>
                <a:srgbClr val="00B0F0"/>
              </a:solidFill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solidFill>
                    <a:srgbClr val="0070C0"/>
                  </a:solidFill>
                </a:rPr>
                <a:t>实时展示</a:t>
              </a:r>
              <a:endParaRPr lang="en-US" altLang="zh-CN" dirty="0">
                <a:solidFill>
                  <a:srgbClr val="0070C0"/>
                </a:solidFill>
              </a:endParaRPr>
            </a:p>
            <a:p>
              <a:r>
                <a:rPr lang="zh-CN" altLang="en-US" dirty="0">
                  <a:solidFill>
                    <a:srgbClr val="0070C0"/>
                  </a:solidFill>
                </a:rPr>
                <a:t>安全警报</a:t>
              </a:r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3B3F4764-919A-40A4-B497-7EC8FD82F7EB}"/>
                </a:ext>
              </a:extLst>
            </p:cNvPr>
            <p:cNvSpPr txBox="1"/>
            <p:nvPr/>
          </p:nvSpPr>
          <p:spPr>
            <a:xfrm>
              <a:off x="10805631" y="2341215"/>
              <a:ext cx="1107996" cy="646331"/>
            </a:xfrm>
            <a:prstGeom prst="rect">
              <a:avLst/>
            </a:prstGeom>
            <a:noFill/>
            <a:ln>
              <a:solidFill>
                <a:srgbClr val="00B0F0"/>
              </a:solidFill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solidFill>
                    <a:srgbClr val="0070C0"/>
                  </a:solidFill>
                </a:rPr>
                <a:t>实时展示</a:t>
              </a:r>
              <a:endParaRPr lang="en-US" altLang="zh-CN" dirty="0">
                <a:solidFill>
                  <a:srgbClr val="0070C0"/>
                </a:solidFill>
              </a:endParaRPr>
            </a:p>
            <a:p>
              <a:r>
                <a:rPr lang="zh-CN" altLang="en-US" dirty="0">
                  <a:solidFill>
                    <a:srgbClr val="0070C0"/>
                  </a:solidFill>
                </a:rPr>
                <a:t>器件库存</a:t>
              </a:r>
            </a:p>
          </p:txBody>
        </p:sp>
        <p:cxnSp>
          <p:nvCxnSpPr>
            <p:cNvPr id="38" name="直接连接符 37">
              <a:extLst>
                <a:ext uri="{FF2B5EF4-FFF2-40B4-BE49-F238E27FC236}">
                  <a16:creationId xmlns:a16="http://schemas.microsoft.com/office/drawing/2014/main" id="{6C1A4FF2-EEE8-4C40-9A89-F31788292795}"/>
                </a:ext>
              </a:extLst>
            </p:cNvPr>
            <p:cNvCxnSpPr>
              <a:stCxn id="17" idx="3"/>
              <a:endCxn id="25" idx="1"/>
            </p:cNvCxnSpPr>
            <p:nvPr/>
          </p:nvCxnSpPr>
          <p:spPr>
            <a:xfrm flipV="1">
              <a:off x="10346422" y="1829409"/>
              <a:ext cx="459209" cy="381090"/>
            </a:xfrm>
            <a:prstGeom prst="line">
              <a:avLst/>
            </a:prstGeom>
            <a:ln>
              <a:solidFill>
                <a:srgbClr val="00B0F0"/>
              </a:solidFill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>
              <a:extLst>
                <a:ext uri="{FF2B5EF4-FFF2-40B4-BE49-F238E27FC236}">
                  <a16:creationId xmlns:a16="http://schemas.microsoft.com/office/drawing/2014/main" id="{F0CBC064-8CCD-4A8E-9A31-A800928BE9D3}"/>
                </a:ext>
              </a:extLst>
            </p:cNvPr>
            <p:cNvCxnSpPr>
              <a:cxnSpLocks/>
              <a:stCxn id="17" idx="3"/>
              <a:endCxn id="26" idx="1"/>
            </p:cNvCxnSpPr>
            <p:nvPr/>
          </p:nvCxnSpPr>
          <p:spPr>
            <a:xfrm>
              <a:off x="10346422" y="2210499"/>
              <a:ext cx="459209" cy="453882"/>
            </a:xfrm>
            <a:prstGeom prst="line">
              <a:avLst/>
            </a:prstGeom>
            <a:ln>
              <a:solidFill>
                <a:srgbClr val="00B0F0"/>
              </a:solidFill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2" name="直接连接符 41">
            <a:extLst>
              <a:ext uri="{FF2B5EF4-FFF2-40B4-BE49-F238E27FC236}">
                <a16:creationId xmlns:a16="http://schemas.microsoft.com/office/drawing/2014/main" id="{5CD9B530-3D65-455B-858A-98A0C3A3FD62}"/>
              </a:ext>
            </a:extLst>
          </p:cNvPr>
          <p:cNvCxnSpPr>
            <a:stCxn id="18" idx="3"/>
            <a:endCxn id="27" idx="1"/>
          </p:cNvCxnSpPr>
          <p:nvPr/>
        </p:nvCxnSpPr>
        <p:spPr>
          <a:xfrm>
            <a:off x="10346421" y="3746733"/>
            <a:ext cx="459210" cy="2721"/>
          </a:xfrm>
          <a:prstGeom prst="line">
            <a:avLst/>
          </a:prstGeom>
          <a:ln>
            <a:solidFill>
              <a:srgbClr val="00B0F0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>
            <a:extLst>
              <a:ext uri="{FF2B5EF4-FFF2-40B4-BE49-F238E27FC236}">
                <a16:creationId xmlns:a16="http://schemas.microsoft.com/office/drawing/2014/main" id="{93E94B97-777A-4F4A-9D13-8C32D166E529}"/>
              </a:ext>
            </a:extLst>
          </p:cNvPr>
          <p:cNvCxnSpPr>
            <a:cxnSpLocks/>
            <a:stCxn id="20" idx="3"/>
            <a:endCxn id="28" idx="1"/>
          </p:cNvCxnSpPr>
          <p:nvPr/>
        </p:nvCxnSpPr>
        <p:spPr>
          <a:xfrm flipV="1">
            <a:off x="10346420" y="5281531"/>
            <a:ext cx="240484" cy="2196"/>
          </a:xfrm>
          <a:prstGeom prst="line">
            <a:avLst/>
          </a:prstGeom>
          <a:ln>
            <a:solidFill>
              <a:srgbClr val="00B0F0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4959670"/>
      </p:ext>
    </p:extLst>
  </p:cSld>
  <p:clrMapOvr>
    <a:masterClrMapping/>
  </p:clrMapOvr>
  <p:transition spd="med">
    <p:pull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CFA92931-76DB-474B-AB82-47EB3F843C97}"/>
              </a:ext>
            </a:extLst>
          </p:cNvPr>
          <p:cNvGrpSpPr/>
          <p:nvPr/>
        </p:nvGrpSpPr>
        <p:grpSpPr>
          <a:xfrm>
            <a:off x="0" y="188687"/>
            <a:ext cx="188686" cy="592364"/>
            <a:chOff x="11571416" y="3959358"/>
            <a:chExt cx="620584" cy="1723139"/>
          </a:xfrm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F204FF91-4D40-42E8-9ABE-D0BA24E37796}"/>
                </a:ext>
              </a:extLst>
            </p:cNvPr>
            <p:cNvSpPr/>
            <p:nvPr/>
          </p:nvSpPr>
          <p:spPr>
            <a:xfrm>
              <a:off x="11571416" y="3959358"/>
              <a:ext cx="620584" cy="1723137"/>
            </a:xfrm>
            <a:prstGeom prst="rect">
              <a:avLst/>
            </a:prstGeom>
            <a:solidFill>
              <a:srgbClr val="3E41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8E1AEE5A-EEA4-48F1-A954-DCB3473A83BA}"/>
                </a:ext>
              </a:extLst>
            </p:cNvPr>
            <p:cNvSpPr/>
            <p:nvPr/>
          </p:nvSpPr>
          <p:spPr>
            <a:xfrm>
              <a:off x="11571416" y="5115169"/>
              <a:ext cx="620584" cy="567328"/>
            </a:xfrm>
            <a:prstGeom prst="rect">
              <a:avLst/>
            </a:prstGeom>
            <a:solidFill>
              <a:srgbClr val="CF01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05B88BD0-4078-4826-8C78-995D97D26EB9}"/>
              </a:ext>
            </a:extLst>
          </p:cNvPr>
          <p:cNvSpPr txBox="1"/>
          <p:nvPr/>
        </p:nvSpPr>
        <p:spPr>
          <a:xfrm>
            <a:off x="261694" y="147414"/>
            <a:ext cx="40671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solidFill>
                  <a:srgbClr val="3E41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数字孪生的</a:t>
            </a:r>
            <a:r>
              <a:rPr lang="en-US" altLang="zh-CN" sz="3600" b="1" dirty="0">
                <a:solidFill>
                  <a:srgbClr val="3E41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3D</a:t>
            </a:r>
            <a:r>
              <a:rPr lang="zh-CN" altLang="en-US" sz="3600" b="1" dirty="0">
                <a:solidFill>
                  <a:srgbClr val="3E41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</a:t>
            </a:r>
          </a:p>
        </p:txBody>
      </p:sp>
      <p:grpSp>
        <p:nvGrpSpPr>
          <p:cNvPr id="58" name="组合 57">
            <a:extLst>
              <a:ext uri="{FF2B5EF4-FFF2-40B4-BE49-F238E27FC236}">
                <a16:creationId xmlns:a16="http://schemas.microsoft.com/office/drawing/2014/main" id="{AE3246BD-F455-4D75-C946-9D9A4B3793E4}"/>
              </a:ext>
            </a:extLst>
          </p:cNvPr>
          <p:cNvGrpSpPr/>
          <p:nvPr/>
        </p:nvGrpSpPr>
        <p:grpSpPr>
          <a:xfrm>
            <a:off x="2044774" y="1036320"/>
            <a:ext cx="8607986" cy="5561386"/>
            <a:chOff x="310510" y="1097280"/>
            <a:chExt cx="6666055" cy="4661563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256505D6-3625-82F5-18E6-69A3C0E957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0510" y="1097280"/>
              <a:ext cx="6666055" cy="3876034"/>
            </a:xfrm>
            <a:prstGeom prst="rect">
              <a:avLst/>
            </a:prstGeom>
          </p:spPr>
        </p:pic>
        <p:sp>
          <p:nvSpPr>
            <p:cNvPr id="16" name="矩形: 圆角 15">
              <a:extLst>
                <a:ext uri="{FF2B5EF4-FFF2-40B4-BE49-F238E27FC236}">
                  <a16:creationId xmlns:a16="http://schemas.microsoft.com/office/drawing/2014/main" id="{3D34E20C-1AF1-4655-8E06-4BCC87E95C41}"/>
                </a:ext>
              </a:extLst>
            </p:cNvPr>
            <p:cNvSpPr/>
            <p:nvPr/>
          </p:nvSpPr>
          <p:spPr>
            <a:xfrm>
              <a:off x="2362529" y="1656794"/>
              <a:ext cx="2511088" cy="1895191"/>
            </a:xfrm>
            <a:prstGeom prst="roundRect">
              <a:avLst/>
            </a:prstGeom>
            <a:noFill/>
            <a:ln>
              <a:solidFill>
                <a:srgbClr val="00B0F0"/>
              </a:solidFill>
            </a:ln>
            <a:effectLst>
              <a:glow rad="1016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BA8306F1-6D58-4A89-ABAE-6E23A55E54BB}"/>
                </a:ext>
              </a:extLst>
            </p:cNvPr>
            <p:cNvSpPr txBox="1"/>
            <p:nvPr/>
          </p:nvSpPr>
          <p:spPr>
            <a:xfrm>
              <a:off x="1120678" y="5268684"/>
              <a:ext cx="3908522" cy="490159"/>
            </a:xfrm>
            <a:prstGeom prst="rect">
              <a:avLst/>
            </a:prstGeom>
            <a:noFill/>
            <a:ln>
              <a:solidFill>
                <a:srgbClr val="00B0F0"/>
              </a:solidFill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200" dirty="0">
                  <a:solidFill>
                    <a:srgbClr val="FF0000"/>
                  </a:solidFill>
                </a:rPr>
                <a:t>数字孪生</a:t>
              </a:r>
              <a:r>
                <a:rPr lang="zh-CN" altLang="en-US" sz="3200" dirty="0">
                  <a:solidFill>
                    <a:srgbClr val="0070C0"/>
                  </a:solidFill>
                </a:rPr>
                <a:t>的</a:t>
              </a:r>
              <a:r>
                <a:rPr lang="en-US" altLang="zh-CN" sz="3200" dirty="0">
                  <a:solidFill>
                    <a:srgbClr val="0070C0"/>
                  </a:solidFill>
                </a:rPr>
                <a:t>3D</a:t>
              </a:r>
              <a:r>
                <a:rPr lang="zh-CN" altLang="en-US" sz="3200" dirty="0">
                  <a:solidFill>
                    <a:srgbClr val="0070C0"/>
                  </a:solidFill>
                </a:rPr>
                <a:t>模型</a:t>
              </a:r>
              <a:endParaRPr lang="en-US" altLang="zh-CN" sz="3200" dirty="0">
                <a:solidFill>
                  <a:srgbClr val="0070C0"/>
                </a:solidFill>
              </a:endParaRPr>
            </a:p>
          </p:txBody>
        </p:sp>
        <p:cxnSp>
          <p:nvCxnSpPr>
            <p:cNvPr id="36" name="直接连接符 35">
              <a:extLst>
                <a:ext uri="{FF2B5EF4-FFF2-40B4-BE49-F238E27FC236}">
                  <a16:creationId xmlns:a16="http://schemas.microsoft.com/office/drawing/2014/main" id="{CE0F842E-B334-41D5-8572-F4F57A4A7D6E}"/>
                </a:ext>
              </a:extLst>
            </p:cNvPr>
            <p:cNvCxnSpPr>
              <a:cxnSpLocks/>
              <a:endCxn id="24" idx="0"/>
            </p:cNvCxnSpPr>
            <p:nvPr/>
          </p:nvCxnSpPr>
          <p:spPr>
            <a:xfrm flipH="1">
              <a:off x="3074939" y="3662169"/>
              <a:ext cx="597868" cy="1606515"/>
            </a:xfrm>
            <a:prstGeom prst="line">
              <a:avLst/>
            </a:prstGeom>
            <a:ln>
              <a:solidFill>
                <a:srgbClr val="00B0F0"/>
              </a:solidFill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53670452"/>
      </p:ext>
    </p:extLst>
  </p:cSld>
  <p:clrMapOvr>
    <a:masterClrMapping/>
  </p:clrMapOvr>
  <p:transition spd="med">
    <p:pull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CFA92931-76DB-474B-AB82-47EB3F843C97}"/>
              </a:ext>
            </a:extLst>
          </p:cNvPr>
          <p:cNvGrpSpPr/>
          <p:nvPr/>
        </p:nvGrpSpPr>
        <p:grpSpPr>
          <a:xfrm>
            <a:off x="0" y="188687"/>
            <a:ext cx="188686" cy="592364"/>
            <a:chOff x="11571416" y="3959358"/>
            <a:chExt cx="620584" cy="1723139"/>
          </a:xfrm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F204FF91-4D40-42E8-9ABE-D0BA24E37796}"/>
                </a:ext>
              </a:extLst>
            </p:cNvPr>
            <p:cNvSpPr/>
            <p:nvPr/>
          </p:nvSpPr>
          <p:spPr>
            <a:xfrm>
              <a:off x="11571416" y="3959358"/>
              <a:ext cx="620584" cy="1723137"/>
            </a:xfrm>
            <a:prstGeom prst="rect">
              <a:avLst/>
            </a:prstGeom>
            <a:solidFill>
              <a:srgbClr val="3E41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8E1AEE5A-EEA4-48F1-A954-DCB3473A83BA}"/>
                </a:ext>
              </a:extLst>
            </p:cNvPr>
            <p:cNvSpPr/>
            <p:nvPr/>
          </p:nvSpPr>
          <p:spPr>
            <a:xfrm>
              <a:off x="11571416" y="5115169"/>
              <a:ext cx="620584" cy="567328"/>
            </a:xfrm>
            <a:prstGeom prst="rect">
              <a:avLst/>
            </a:prstGeom>
            <a:solidFill>
              <a:srgbClr val="CF01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05B88BD0-4078-4826-8C78-995D97D26EB9}"/>
              </a:ext>
            </a:extLst>
          </p:cNvPr>
          <p:cNvSpPr txBox="1"/>
          <p:nvPr/>
        </p:nvSpPr>
        <p:spPr>
          <a:xfrm>
            <a:off x="261694" y="147414"/>
            <a:ext cx="54521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solidFill>
                  <a:srgbClr val="3E41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数字孪生的</a:t>
            </a:r>
            <a:r>
              <a:rPr lang="en-US" altLang="zh-CN" sz="3600" b="1" dirty="0">
                <a:solidFill>
                  <a:srgbClr val="3E41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3D</a:t>
            </a:r>
            <a:r>
              <a:rPr lang="zh-CN" altLang="en-US" sz="3600" b="1" dirty="0">
                <a:solidFill>
                  <a:srgbClr val="3E41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模型的功能</a:t>
            </a: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92EED8F6-8048-0F84-6F50-4E930314F546}"/>
              </a:ext>
            </a:extLst>
          </p:cNvPr>
          <p:cNvSpPr txBox="1"/>
          <p:nvPr/>
        </p:nvSpPr>
        <p:spPr>
          <a:xfrm>
            <a:off x="647618" y="1183994"/>
            <a:ext cx="1069557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latin typeface="宋体" panose="02010600030101010101" pitchFamily="2" charset="-122"/>
                <a:ea typeface="宋体" panose="02010600030101010101" pitchFamily="2" charset="-122"/>
              </a:rPr>
              <a:t>1.</a:t>
            </a:r>
            <a:r>
              <a:rPr lang="zh-CN" altLang="en-US" sz="3200" dirty="0">
                <a:latin typeface="宋体" panose="02010600030101010101" pitchFamily="2" charset="-122"/>
                <a:ea typeface="宋体" panose="02010600030101010101" pitchFamily="2" charset="-122"/>
              </a:rPr>
              <a:t> 可以</a:t>
            </a:r>
            <a:r>
              <a:rPr lang="zh-CN" altLang="en-US" sz="32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实时</a:t>
            </a:r>
            <a:r>
              <a:rPr lang="zh-CN" altLang="en-US" sz="3200" dirty="0">
                <a:latin typeface="宋体" panose="02010600030101010101" pitchFamily="2" charset="-122"/>
                <a:ea typeface="宋体" panose="02010600030101010101" pitchFamily="2" charset="-122"/>
              </a:rPr>
              <a:t>展示设备状态，选择“数据标注”时，对应设备即可展示对应的数据。</a:t>
            </a:r>
            <a:endParaRPr lang="en-US" altLang="zh-CN" sz="32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06B8B64-A285-E42E-80D0-FBA815C14AE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020" b="25757"/>
          <a:stretch/>
        </p:blipFill>
        <p:spPr>
          <a:xfrm>
            <a:off x="659254" y="2372102"/>
            <a:ext cx="10683936" cy="4449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262221"/>
      </p:ext>
    </p:extLst>
  </p:cSld>
  <p:clrMapOvr>
    <a:masterClrMapping/>
  </p:clrMapOvr>
  <p:transition spd="med">
    <p:pull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CFA92931-76DB-474B-AB82-47EB3F843C97}"/>
              </a:ext>
            </a:extLst>
          </p:cNvPr>
          <p:cNvGrpSpPr/>
          <p:nvPr/>
        </p:nvGrpSpPr>
        <p:grpSpPr>
          <a:xfrm>
            <a:off x="0" y="188687"/>
            <a:ext cx="188686" cy="592364"/>
            <a:chOff x="11571416" y="3959358"/>
            <a:chExt cx="620584" cy="1723139"/>
          </a:xfrm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F204FF91-4D40-42E8-9ABE-D0BA24E37796}"/>
                </a:ext>
              </a:extLst>
            </p:cNvPr>
            <p:cNvSpPr/>
            <p:nvPr/>
          </p:nvSpPr>
          <p:spPr>
            <a:xfrm>
              <a:off x="11571416" y="3959358"/>
              <a:ext cx="620584" cy="1723137"/>
            </a:xfrm>
            <a:prstGeom prst="rect">
              <a:avLst/>
            </a:prstGeom>
            <a:solidFill>
              <a:srgbClr val="3E41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8E1AEE5A-EEA4-48F1-A954-DCB3473A83BA}"/>
                </a:ext>
              </a:extLst>
            </p:cNvPr>
            <p:cNvSpPr/>
            <p:nvPr/>
          </p:nvSpPr>
          <p:spPr>
            <a:xfrm>
              <a:off x="11571416" y="5115169"/>
              <a:ext cx="620584" cy="567328"/>
            </a:xfrm>
            <a:prstGeom prst="rect">
              <a:avLst/>
            </a:prstGeom>
            <a:solidFill>
              <a:srgbClr val="CF01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05B88BD0-4078-4826-8C78-995D97D26EB9}"/>
              </a:ext>
            </a:extLst>
          </p:cNvPr>
          <p:cNvSpPr txBox="1"/>
          <p:nvPr/>
        </p:nvSpPr>
        <p:spPr>
          <a:xfrm>
            <a:off x="261694" y="147414"/>
            <a:ext cx="54521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solidFill>
                  <a:srgbClr val="3E41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数字孪生的</a:t>
            </a:r>
            <a:r>
              <a:rPr lang="en-US" altLang="zh-CN" sz="3600" b="1" dirty="0">
                <a:solidFill>
                  <a:srgbClr val="3E41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3D</a:t>
            </a:r>
            <a:r>
              <a:rPr lang="zh-CN" altLang="en-US" sz="3600" b="1" dirty="0">
                <a:solidFill>
                  <a:srgbClr val="3E41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模型的功能</a:t>
            </a: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92EED8F6-8048-0F84-6F50-4E930314F546}"/>
              </a:ext>
            </a:extLst>
          </p:cNvPr>
          <p:cNvSpPr txBox="1"/>
          <p:nvPr/>
        </p:nvSpPr>
        <p:spPr>
          <a:xfrm>
            <a:off x="850584" y="1058317"/>
            <a:ext cx="1049083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latin typeface="宋体" panose="02010600030101010101" pitchFamily="2" charset="-122"/>
                <a:ea typeface="宋体" panose="02010600030101010101" pitchFamily="2" charset="-122"/>
              </a:rPr>
              <a:t>2.</a:t>
            </a:r>
            <a:r>
              <a:rPr lang="zh-CN" altLang="en-US" sz="3200" dirty="0">
                <a:latin typeface="宋体" panose="02010600030101010101" pitchFamily="2" charset="-122"/>
                <a:ea typeface="宋体" panose="02010600030101010101" pitchFamily="2" charset="-122"/>
              </a:rPr>
              <a:t> 点击</a:t>
            </a:r>
            <a:r>
              <a:rPr lang="en-US" altLang="zh-CN" sz="3200" dirty="0">
                <a:latin typeface="宋体" panose="02010600030101010101" pitchFamily="2" charset="-122"/>
                <a:ea typeface="宋体" panose="02010600030101010101" pitchFamily="2" charset="-122"/>
              </a:rPr>
              <a:t>3D</a:t>
            </a:r>
            <a:r>
              <a:rPr lang="zh-CN" altLang="en-US" sz="3200" dirty="0">
                <a:latin typeface="宋体" panose="02010600030101010101" pitchFamily="2" charset="-122"/>
                <a:ea typeface="宋体" panose="02010600030101010101" pitchFamily="2" charset="-122"/>
              </a:rPr>
              <a:t>模型中相应的设备模型可以</a:t>
            </a:r>
            <a:r>
              <a:rPr lang="zh-CN" altLang="en-US" sz="32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控制设备的开关</a:t>
            </a:r>
            <a:r>
              <a:rPr lang="en-US" altLang="zh-CN" sz="3200" dirty="0">
                <a:latin typeface="宋体" panose="02010600030101010101" pitchFamily="2" charset="-122"/>
                <a:ea typeface="宋体" panose="02010600030101010101" pitchFamily="2" charset="-122"/>
              </a:rPr>
              <a:t>,</a:t>
            </a:r>
            <a:r>
              <a:rPr lang="zh-CN" altLang="en-US" sz="3200" dirty="0">
                <a:latin typeface="宋体" panose="02010600030101010101" pitchFamily="2" charset="-122"/>
                <a:ea typeface="宋体" panose="02010600030101010101" pitchFamily="2" charset="-122"/>
              </a:rPr>
              <a:t>红色表示此时设备为关的状态。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6C3745E-FE51-3702-5065-13F443A73A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788" y="2418946"/>
            <a:ext cx="9194157" cy="4439054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35D552AA-7F98-9DE5-F8F2-0FFF32920775}"/>
              </a:ext>
            </a:extLst>
          </p:cNvPr>
          <p:cNvSpPr txBox="1"/>
          <p:nvPr/>
        </p:nvSpPr>
        <p:spPr>
          <a:xfrm>
            <a:off x="176792" y="5625649"/>
            <a:ext cx="877163" cy="369332"/>
          </a:xfrm>
          <a:prstGeom prst="rect">
            <a:avLst/>
          </a:prstGeom>
          <a:noFill/>
          <a:ln>
            <a:solidFill>
              <a:srgbClr val="00B0F0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0070C0"/>
                </a:solidFill>
              </a:rPr>
              <a:t>智能门</a:t>
            </a: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56087C26-9747-043C-F282-957FA989785D}"/>
              </a:ext>
            </a:extLst>
          </p:cNvPr>
          <p:cNvCxnSpPr>
            <a:cxnSpLocks/>
            <a:endCxn id="3" idx="3"/>
          </p:cNvCxnSpPr>
          <p:nvPr/>
        </p:nvCxnSpPr>
        <p:spPr>
          <a:xfrm flipH="1">
            <a:off x="1053955" y="5337110"/>
            <a:ext cx="5225547" cy="473205"/>
          </a:xfrm>
          <a:prstGeom prst="line">
            <a:avLst/>
          </a:prstGeom>
          <a:ln>
            <a:solidFill>
              <a:srgbClr val="00B0F0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4A7FFBFB-1AAB-6948-BBB9-968BB24A502B}"/>
              </a:ext>
            </a:extLst>
          </p:cNvPr>
          <p:cNvSpPr txBox="1"/>
          <p:nvPr/>
        </p:nvSpPr>
        <p:spPr>
          <a:xfrm>
            <a:off x="176792" y="4357566"/>
            <a:ext cx="877163" cy="369332"/>
          </a:xfrm>
          <a:prstGeom prst="rect">
            <a:avLst/>
          </a:prstGeom>
          <a:noFill/>
          <a:ln>
            <a:solidFill>
              <a:srgbClr val="00B0F0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0070C0"/>
                </a:solidFill>
              </a:rPr>
              <a:t>通风扇</a:t>
            </a: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2BB2982A-52EB-6338-CDCE-63EA1DBD55AB}"/>
              </a:ext>
            </a:extLst>
          </p:cNvPr>
          <p:cNvCxnSpPr>
            <a:cxnSpLocks/>
            <a:endCxn id="6" idx="3"/>
          </p:cNvCxnSpPr>
          <p:nvPr/>
        </p:nvCxnSpPr>
        <p:spPr>
          <a:xfrm flipH="1">
            <a:off x="1053955" y="3754884"/>
            <a:ext cx="3107498" cy="787348"/>
          </a:xfrm>
          <a:prstGeom prst="line">
            <a:avLst/>
          </a:prstGeom>
          <a:ln>
            <a:solidFill>
              <a:srgbClr val="00B0F0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41007745-2D42-D99C-EE92-135B589428ED}"/>
              </a:ext>
            </a:extLst>
          </p:cNvPr>
          <p:cNvSpPr txBox="1"/>
          <p:nvPr/>
        </p:nvSpPr>
        <p:spPr>
          <a:xfrm>
            <a:off x="188686" y="2940549"/>
            <a:ext cx="877163" cy="369332"/>
          </a:xfrm>
          <a:prstGeom prst="rect">
            <a:avLst/>
          </a:prstGeom>
          <a:noFill/>
          <a:ln>
            <a:solidFill>
              <a:srgbClr val="00B0F0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0070C0"/>
                </a:solidFill>
              </a:rPr>
              <a:t>警报器</a:t>
            </a:r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138401ED-4F34-E38A-ACE1-2559621CFF14}"/>
              </a:ext>
            </a:extLst>
          </p:cNvPr>
          <p:cNvCxnSpPr>
            <a:cxnSpLocks/>
            <a:endCxn id="16" idx="3"/>
          </p:cNvCxnSpPr>
          <p:nvPr/>
        </p:nvCxnSpPr>
        <p:spPr>
          <a:xfrm flipH="1" flipV="1">
            <a:off x="1065849" y="3125215"/>
            <a:ext cx="4775114" cy="184666"/>
          </a:xfrm>
          <a:prstGeom prst="line">
            <a:avLst/>
          </a:prstGeom>
          <a:ln>
            <a:solidFill>
              <a:srgbClr val="00B0F0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63D7BABF-A057-3F8E-30E6-72C8F6FFB8A0}"/>
              </a:ext>
            </a:extLst>
          </p:cNvPr>
          <p:cNvSpPr txBox="1"/>
          <p:nvPr/>
        </p:nvSpPr>
        <p:spPr>
          <a:xfrm>
            <a:off x="10697884" y="2940549"/>
            <a:ext cx="877163" cy="369332"/>
          </a:xfrm>
          <a:prstGeom prst="rect">
            <a:avLst/>
          </a:prstGeom>
          <a:noFill/>
          <a:ln>
            <a:solidFill>
              <a:srgbClr val="00B0F0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0070C0"/>
                </a:solidFill>
              </a:rPr>
              <a:t>智能灯</a:t>
            </a: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E4947786-82AF-1E16-065A-3E742E13A3F8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447453" y="3125215"/>
            <a:ext cx="4250431" cy="629669"/>
          </a:xfrm>
          <a:prstGeom prst="line">
            <a:avLst/>
          </a:prstGeom>
          <a:ln>
            <a:solidFill>
              <a:srgbClr val="00B0F0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>
            <a:extLst>
              <a:ext uri="{FF2B5EF4-FFF2-40B4-BE49-F238E27FC236}">
                <a16:creationId xmlns:a16="http://schemas.microsoft.com/office/drawing/2014/main" id="{A5B42773-3B24-4B86-8994-EB828EF29018}"/>
              </a:ext>
            </a:extLst>
          </p:cNvPr>
          <p:cNvSpPr txBox="1"/>
          <p:nvPr/>
        </p:nvSpPr>
        <p:spPr>
          <a:xfrm>
            <a:off x="10697884" y="4269606"/>
            <a:ext cx="1317324" cy="369332"/>
          </a:xfrm>
          <a:prstGeom prst="rect">
            <a:avLst/>
          </a:prstGeom>
          <a:noFill/>
          <a:ln>
            <a:solidFill>
              <a:srgbClr val="00B0F0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0070C0"/>
                </a:solidFill>
              </a:rPr>
              <a:t>设备</a:t>
            </a:r>
            <a:r>
              <a:rPr lang="en-US" altLang="zh-CN" dirty="0">
                <a:solidFill>
                  <a:srgbClr val="0070C0"/>
                </a:solidFill>
              </a:rPr>
              <a:t>1</a:t>
            </a:r>
            <a:r>
              <a:rPr lang="zh-CN" altLang="en-US" dirty="0">
                <a:solidFill>
                  <a:srgbClr val="0070C0"/>
                </a:solidFill>
              </a:rPr>
              <a:t>开关</a:t>
            </a:r>
          </a:p>
        </p:txBody>
      </p: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7A0C16A7-2786-A9B5-DA72-FF0661E42138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7259216" y="4114895"/>
            <a:ext cx="3438668" cy="339377"/>
          </a:xfrm>
          <a:prstGeom prst="line">
            <a:avLst/>
          </a:prstGeom>
          <a:ln>
            <a:solidFill>
              <a:srgbClr val="00B0F0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>
            <a:extLst>
              <a:ext uri="{FF2B5EF4-FFF2-40B4-BE49-F238E27FC236}">
                <a16:creationId xmlns:a16="http://schemas.microsoft.com/office/drawing/2014/main" id="{846C7DC4-1BAB-A579-BB3E-B4F3D61DDE0F}"/>
              </a:ext>
            </a:extLst>
          </p:cNvPr>
          <p:cNvSpPr txBox="1"/>
          <p:nvPr/>
        </p:nvSpPr>
        <p:spPr>
          <a:xfrm>
            <a:off x="10697884" y="5598663"/>
            <a:ext cx="1317324" cy="369332"/>
          </a:xfrm>
          <a:prstGeom prst="rect">
            <a:avLst/>
          </a:prstGeom>
          <a:noFill/>
          <a:ln>
            <a:solidFill>
              <a:srgbClr val="00B0F0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0070C0"/>
                </a:solidFill>
              </a:rPr>
              <a:t>设备</a:t>
            </a:r>
            <a:r>
              <a:rPr lang="en-US" altLang="zh-CN" dirty="0">
                <a:solidFill>
                  <a:srgbClr val="0070C0"/>
                </a:solidFill>
              </a:rPr>
              <a:t>2</a:t>
            </a:r>
            <a:r>
              <a:rPr lang="zh-CN" altLang="en-US" dirty="0">
                <a:solidFill>
                  <a:srgbClr val="0070C0"/>
                </a:solidFill>
              </a:rPr>
              <a:t>开关</a:t>
            </a:r>
          </a:p>
        </p:txBody>
      </p: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B12A2D29-F2D3-6B5B-FF46-B8056069ACC5}"/>
              </a:ext>
            </a:extLst>
          </p:cNvPr>
          <p:cNvCxnSpPr>
            <a:cxnSpLocks/>
            <a:endCxn id="27" idx="1"/>
          </p:cNvCxnSpPr>
          <p:nvPr/>
        </p:nvCxnSpPr>
        <p:spPr>
          <a:xfrm>
            <a:off x="7156665" y="4420019"/>
            <a:ext cx="3541219" cy="1363310"/>
          </a:xfrm>
          <a:prstGeom prst="line">
            <a:avLst/>
          </a:prstGeom>
          <a:ln>
            <a:solidFill>
              <a:srgbClr val="00B0F0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2214165"/>
      </p:ext>
    </p:extLst>
  </p:cSld>
  <p:clrMapOvr>
    <a:masterClrMapping/>
  </p:clrMapOvr>
  <p:transition spd="med">
    <p:pull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DBEF04FA-1ED4-4E50-B149-1AC447C5B138}"/>
              </a:ext>
            </a:extLst>
          </p:cNvPr>
          <p:cNvGrpSpPr/>
          <p:nvPr/>
        </p:nvGrpSpPr>
        <p:grpSpPr>
          <a:xfrm>
            <a:off x="0" y="188687"/>
            <a:ext cx="188686" cy="592364"/>
            <a:chOff x="11571416" y="3959358"/>
            <a:chExt cx="620584" cy="1723139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AEAF7D29-3523-4D93-8842-EA592EB953D4}"/>
                </a:ext>
              </a:extLst>
            </p:cNvPr>
            <p:cNvSpPr/>
            <p:nvPr/>
          </p:nvSpPr>
          <p:spPr>
            <a:xfrm>
              <a:off x="11571416" y="3959358"/>
              <a:ext cx="620584" cy="1723137"/>
            </a:xfrm>
            <a:prstGeom prst="rect">
              <a:avLst/>
            </a:prstGeom>
            <a:solidFill>
              <a:srgbClr val="3E41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2E470551-D17F-436D-A9F7-1373E296E1EA}"/>
                </a:ext>
              </a:extLst>
            </p:cNvPr>
            <p:cNvSpPr/>
            <p:nvPr/>
          </p:nvSpPr>
          <p:spPr>
            <a:xfrm>
              <a:off x="11571416" y="5115169"/>
              <a:ext cx="620584" cy="567328"/>
            </a:xfrm>
            <a:prstGeom prst="rect">
              <a:avLst/>
            </a:prstGeom>
            <a:solidFill>
              <a:srgbClr val="CF01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" name="文本框 6">
            <a:extLst>
              <a:ext uri="{FF2B5EF4-FFF2-40B4-BE49-F238E27FC236}">
                <a16:creationId xmlns:a16="http://schemas.microsoft.com/office/drawing/2014/main" id="{AE90130A-B3CE-497D-85F1-53D1C4FF7E90}"/>
              </a:ext>
            </a:extLst>
          </p:cNvPr>
          <p:cNvSpPr txBox="1"/>
          <p:nvPr/>
        </p:nvSpPr>
        <p:spPr>
          <a:xfrm>
            <a:off x="401254" y="193044"/>
            <a:ext cx="24929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solidFill>
                  <a:srgbClr val="3E41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微信小程序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CB204CFC-A5D0-4C20-A989-ECE64D56EC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1263" y="244883"/>
            <a:ext cx="2802646" cy="636823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9AE699C-4E52-45FE-A433-4EC63CCA967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1" t="3534" r="63937" b="3534"/>
          <a:stretch/>
        </p:blipFill>
        <p:spPr>
          <a:xfrm>
            <a:off x="3346726" y="4441371"/>
            <a:ext cx="2103579" cy="2070849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19DCDA45-6C53-28C3-7D02-6FD84C873D5E}"/>
              </a:ext>
            </a:extLst>
          </p:cNvPr>
          <p:cNvSpPr txBox="1"/>
          <p:nvPr/>
        </p:nvSpPr>
        <p:spPr>
          <a:xfrm>
            <a:off x="401253" y="1785426"/>
            <a:ext cx="769599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	</a:t>
            </a:r>
            <a:r>
              <a:rPr lang="zh-CN" altLang="zh-CN" sz="24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可视化大屏是一个大而全的系统，而当我们只需要查看实验室状态或控制设备时，可视化大屏显得有点复杂，因此我们又开发了简而美的微信小程序。通过微信小程序我们可以很方便地查看实验室状态、控制实验室设备。微信小程序目前有</a:t>
            </a:r>
            <a:r>
              <a:rPr lang="zh-CN" altLang="en-US" sz="2400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实况天气</a:t>
            </a:r>
            <a:r>
              <a:rPr lang="zh-CN" altLang="zh-CN" sz="24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、实验室实时状态和设备控制三个功能。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9088666"/>
      </p:ext>
    </p:extLst>
  </p:cSld>
  <p:clrMapOvr>
    <a:masterClrMapping/>
  </p:clrMapOvr>
  <p:transition spd="med">
    <p:pull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>
            <a:extLst>
              <a:ext uri="{FF2B5EF4-FFF2-40B4-BE49-F238E27FC236}">
                <a16:creationId xmlns:a16="http://schemas.microsoft.com/office/drawing/2014/main" id="{941464C4-089A-48EE-A825-5E1062546589}"/>
              </a:ext>
            </a:extLst>
          </p:cNvPr>
          <p:cNvGrpSpPr/>
          <p:nvPr/>
        </p:nvGrpSpPr>
        <p:grpSpPr>
          <a:xfrm>
            <a:off x="0" y="188687"/>
            <a:ext cx="188686" cy="592364"/>
            <a:chOff x="11571416" y="3959358"/>
            <a:chExt cx="620584" cy="1723139"/>
          </a:xfrm>
        </p:grpSpPr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1B9CA4BF-4A04-47D1-A56E-9C8435AA0D10}"/>
                </a:ext>
              </a:extLst>
            </p:cNvPr>
            <p:cNvSpPr/>
            <p:nvPr/>
          </p:nvSpPr>
          <p:spPr>
            <a:xfrm>
              <a:off x="11571416" y="3959358"/>
              <a:ext cx="620584" cy="1723137"/>
            </a:xfrm>
            <a:prstGeom prst="rect">
              <a:avLst/>
            </a:prstGeom>
            <a:solidFill>
              <a:srgbClr val="3E41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1F6B1E5A-4A85-46D8-A3F7-2F07A3681488}"/>
                </a:ext>
              </a:extLst>
            </p:cNvPr>
            <p:cNvSpPr/>
            <p:nvPr/>
          </p:nvSpPr>
          <p:spPr>
            <a:xfrm>
              <a:off x="11571416" y="5115169"/>
              <a:ext cx="620584" cy="567328"/>
            </a:xfrm>
            <a:prstGeom prst="rect">
              <a:avLst/>
            </a:prstGeom>
            <a:solidFill>
              <a:srgbClr val="CF01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4365FEAD-72E8-4D6F-8794-282F5ECA974C}"/>
              </a:ext>
            </a:extLst>
          </p:cNvPr>
          <p:cNvGrpSpPr/>
          <p:nvPr/>
        </p:nvGrpSpPr>
        <p:grpSpPr>
          <a:xfrm>
            <a:off x="0" y="188687"/>
            <a:ext cx="188686" cy="592364"/>
            <a:chOff x="11571416" y="3959358"/>
            <a:chExt cx="620584" cy="1723139"/>
          </a:xfrm>
        </p:grpSpPr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F9E80019-8587-45DB-BA55-45D782EBC56A}"/>
                </a:ext>
              </a:extLst>
            </p:cNvPr>
            <p:cNvSpPr/>
            <p:nvPr/>
          </p:nvSpPr>
          <p:spPr>
            <a:xfrm>
              <a:off x="11571416" y="3959358"/>
              <a:ext cx="620584" cy="1723137"/>
            </a:xfrm>
            <a:prstGeom prst="rect">
              <a:avLst/>
            </a:prstGeom>
            <a:solidFill>
              <a:srgbClr val="3E41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562E5E3B-D9BB-41FF-A78F-5F606C60B86D}"/>
                </a:ext>
              </a:extLst>
            </p:cNvPr>
            <p:cNvSpPr/>
            <p:nvPr/>
          </p:nvSpPr>
          <p:spPr>
            <a:xfrm>
              <a:off x="11571416" y="5115169"/>
              <a:ext cx="620584" cy="567328"/>
            </a:xfrm>
            <a:prstGeom prst="rect">
              <a:avLst/>
            </a:prstGeom>
            <a:solidFill>
              <a:srgbClr val="CF01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F6C11BCD-62AE-9439-6FE5-CE80C72E8306}"/>
              </a:ext>
            </a:extLst>
          </p:cNvPr>
          <p:cNvSpPr txBox="1"/>
          <p:nvPr/>
        </p:nvSpPr>
        <p:spPr>
          <a:xfrm>
            <a:off x="493294" y="196275"/>
            <a:ext cx="54142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黑体" panose="02010609060101010101" pitchFamily="49" charset="-122"/>
                <a:ea typeface="黑体" panose="02010609060101010101" pitchFamily="49" charset="-122"/>
              </a:rPr>
              <a:t>功能设计</a:t>
            </a:r>
            <a:r>
              <a:rPr lang="en-US" altLang="zh-CN" sz="3200" dirty="0">
                <a:latin typeface="黑体" panose="02010609060101010101" pitchFamily="49" charset="-122"/>
                <a:ea typeface="黑体" panose="02010609060101010101" pitchFamily="49" charset="-122"/>
              </a:rPr>
              <a:t>——</a:t>
            </a:r>
            <a:r>
              <a:rPr lang="zh-CN" altLang="en-US" sz="3200" dirty="0">
                <a:latin typeface="黑体" panose="02010609060101010101" pitchFamily="49" charset="-122"/>
                <a:ea typeface="黑体" panose="02010609060101010101" pitchFamily="49" charset="-122"/>
              </a:rPr>
              <a:t>传感器系统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B83A78A-9FB1-7F47-8B9C-31D471EC5081}"/>
              </a:ext>
            </a:extLst>
          </p:cNvPr>
          <p:cNvSpPr txBox="1"/>
          <p:nvPr/>
        </p:nvSpPr>
        <p:spPr>
          <a:xfrm>
            <a:off x="493294" y="838963"/>
            <a:ext cx="737749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1.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环境感知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：</a:t>
            </a:r>
            <a:endParaRPr lang="en-US" altLang="zh-CN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sz="24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	</a:t>
            </a:r>
            <a:r>
              <a:rPr lang="zh-CN" altLang="zh-CN" sz="24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用于感知环境状态。使用的设备包括：温湿度传感器</a:t>
            </a:r>
            <a:r>
              <a:rPr lang="en-US" altLang="zh-CN" sz="24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-SHT20</a:t>
            </a:r>
            <a:r>
              <a:rPr lang="zh-CN" altLang="zh-CN" sz="24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；烟雾传感器</a:t>
            </a:r>
            <a:r>
              <a:rPr lang="en-US" altLang="zh-CN" sz="24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-MQ2</a:t>
            </a:r>
            <a:r>
              <a:rPr lang="zh-CN" altLang="zh-CN" sz="24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；光照强度传感器</a:t>
            </a:r>
            <a:r>
              <a:rPr lang="en-US" altLang="zh-CN" sz="24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-</a:t>
            </a:r>
            <a:r>
              <a:rPr lang="zh-CN" altLang="zh-CN" sz="24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光电二极管；声音传感器；人体存在传感器</a:t>
            </a:r>
            <a:r>
              <a:rPr lang="en-US" altLang="zh-CN" sz="24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-HC-SR501</a:t>
            </a:r>
            <a:r>
              <a:rPr lang="zh-CN" altLang="en-US" sz="2400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zh-CN" altLang="zh-CN" sz="2400" kern="100" dirty="0">
              <a:effectLst/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endParaRPr lang="zh-CN" altLang="en-US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38AB8CE-CB1A-FD93-E6CA-0EB258B2907D}"/>
              </a:ext>
            </a:extLst>
          </p:cNvPr>
          <p:cNvSpPr txBox="1"/>
          <p:nvPr/>
        </p:nvSpPr>
        <p:spPr>
          <a:xfrm>
            <a:off x="493294" y="2828835"/>
            <a:ext cx="73774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2.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功率监测：</a:t>
            </a:r>
            <a:endParaRPr lang="en-US" altLang="zh-CN" sz="24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sz="24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	</a:t>
            </a:r>
            <a:r>
              <a:rPr lang="zh-CN" altLang="zh-CN" sz="24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用于检测设备功率。自行焊接的电路，由</a:t>
            </a:r>
            <a:r>
              <a:rPr lang="en-US" altLang="zh-CN" sz="24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30</a:t>
            </a:r>
            <a:r>
              <a:rPr lang="zh-CN" altLang="zh-CN" sz="24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欧姆限流电阻和</a:t>
            </a:r>
            <a:r>
              <a:rPr lang="en-US" altLang="zh-CN" sz="24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1/4</a:t>
            </a:r>
            <a:r>
              <a:rPr lang="zh-CN" altLang="zh-CN" sz="24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分压电路组成。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102833F-ECED-1695-8AB6-87BB04EBF1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0221" y="986017"/>
            <a:ext cx="4050204" cy="164488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85F6E46-5131-3236-04AB-BBB76E3F0E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0811" y="2758383"/>
            <a:ext cx="3309025" cy="173853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8B8D4658-92A8-E5DC-6647-0D7A6CE70C6F}"/>
              </a:ext>
            </a:extLst>
          </p:cNvPr>
          <p:cNvSpPr txBox="1"/>
          <p:nvPr/>
        </p:nvSpPr>
        <p:spPr>
          <a:xfrm>
            <a:off x="559468" y="4468949"/>
            <a:ext cx="731131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3.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设备状态感知：</a:t>
            </a:r>
            <a:endParaRPr lang="en-US" altLang="zh-CN" sz="24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sz="24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	</a:t>
            </a:r>
            <a:r>
              <a:rPr lang="zh-CN" altLang="zh-CN" sz="24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用于感知设备状态。包括：用于库存检测的光电二极管；警报状态；智能灯状态；智能门状态；设备开关状态等</a:t>
            </a:r>
            <a:r>
              <a:rPr lang="zh-CN" altLang="en-US" sz="24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zh-CN" altLang="zh-CN" sz="2400" kern="100" dirty="0">
              <a:effectLst/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endParaRPr lang="zh-CN" altLang="en-US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E166E97-17AC-8E34-A7E6-6B7614656C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2607" y="4656883"/>
            <a:ext cx="3485432" cy="1944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690827"/>
      </p:ext>
    </p:extLst>
  </p:cSld>
  <p:clrMapOvr>
    <a:masterClrMapping/>
  </p:clrMapOvr>
  <p:transition spd="med">
    <p:pull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019F736D-5996-6DFC-5005-D145DCA941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8599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>
            <a:extLst>
              <a:ext uri="{FF2B5EF4-FFF2-40B4-BE49-F238E27FC236}">
                <a16:creationId xmlns:a16="http://schemas.microsoft.com/office/drawing/2014/main" id="{941464C4-089A-48EE-A825-5E1062546589}"/>
              </a:ext>
            </a:extLst>
          </p:cNvPr>
          <p:cNvGrpSpPr/>
          <p:nvPr/>
        </p:nvGrpSpPr>
        <p:grpSpPr>
          <a:xfrm>
            <a:off x="0" y="188687"/>
            <a:ext cx="188686" cy="592364"/>
            <a:chOff x="11571416" y="3959358"/>
            <a:chExt cx="620584" cy="1723139"/>
          </a:xfrm>
        </p:grpSpPr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1B9CA4BF-4A04-47D1-A56E-9C8435AA0D10}"/>
                </a:ext>
              </a:extLst>
            </p:cNvPr>
            <p:cNvSpPr/>
            <p:nvPr/>
          </p:nvSpPr>
          <p:spPr>
            <a:xfrm>
              <a:off x="11571416" y="3959358"/>
              <a:ext cx="620584" cy="1723137"/>
            </a:xfrm>
            <a:prstGeom prst="rect">
              <a:avLst/>
            </a:prstGeom>
            <a:solidFill>
              <a:srgbClr val="3E41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1F6B1E5A-4A85-46D8-A3F7-2F07A3681488}"/>
                </a:ext>
              </a:extLst>
            </p:cNvPr>
            <p:cNvSpPr/>
            <p:nvPr/>
          </p:nvSpPr>
          <p:spPr>
            <a:xfrm>
              <a:off x="11571416" y="5115169"/>
              <a:ext cx="620584" cy="567328"/>
            </a:xfrm>
            <a:prstGeom prst="rect">
              <a:avLst/>
            </a:prstGeom>
            <a:solidFill>
              <a:srgbClr val="CF01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4365FEAD-72E8-4D6F-8794-282F5ECA974C}"/>
              </a:ext>
            </a:extLst>
          </p:cNvPr>
          <p:cNvGrpSpPr/>
          <p:nvPr/>
        </p:nvGrpSpPr>
        <p:grpSpPr>
          <a:xfrm>
            <a:off x="0" y="188687"/>
            <a:ext cx="188686" cy="592364"/>
            <a:chOff x="11571416" y="3959358"/>
            <a:chExt cx="620584" cy="1723139"/>
          </a:xfrm>
        </p:grpSpPr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F9E80019-8587-45DB-BA55-45D782EBC56A}"/>
                </a:ext>
              </a:extLst>
            </p:cNvPr>
            <p:cNvSpPr/>
            <p:nvPr/>
          </p:nvSpPr>
          <p:spPr>
            <a:xfrm>
              <a:off x="11571416" y="3959358"/>
              <a:ext cx="620584" cy="1723137"/>
            </a:xfrm>
            <a:prstGeom prst="rect">
              <a:avLst/>
            </a:prstGeom>
            <a:solidFill>
              <a:srgbClr val="3E41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562E5E3B-D9BB-41FF-A78F-5F606C60B86D}"/>
                </a:ext>
              </a:extLst>
            </p:cNvPr>
            <p:cNvSpPr/>
            <p:nvPr/>
          </p:nvSpPr>
          <p:spPr>
            <a:xfrm>
              <a:off x="11571416" y="5115169"/>
              <a:ext cx="620584" cy="567328"/>
            </a:xfrm>
            <a:prstGeom prst="rect">
              <a:avLst/>
            </a:prstGeom>
            <a:solidFill>
              <a:srgbClr val="CF01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F6C11BCD-62AE-9439-6FE5-CE80C72E8306}"/>
              </a:ext>
            </a:extLst>
          </p:cNvPr>
          <p:cNvSpPr txBox="1"/>
          <p:nvPr/>
        </p:nvSpPr>
        <p:spPr>
          <a:xfrm>
            <a:off x="517358" y="196275"/>
            <a:ext cx="53901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黑体" panose="02010609060101010101" pitchFamily="49" charset="-122"/>
                <a:ea typeface="黑体" panose="02010609060101010101" pitchFamily="49" charset="-122"/>
              </a:rPr>
              <a:t>功能设计</a:t>
            </a:r>
            <a:r>
              <a:rPr lang="en-US" altLang="zh-CN" sz="3200" dirty="0">
                <a:latin typeface="黑体" panose="02010609060101010101" pitchFamily="49" charset="-122"/>
                <a:ea typeface="黑体" panose="02010609060101010101" pitchFamily="49" charset="-122"/>
              </a:rPr>
              <a:t>——</a:t>
            </a:r>
            <a:r>
              <a:rPr lang="zh-CN" altLang="zh-CN" sz="3200" dirty="0">
                <a:latin typeface="黑体" panose="02010609060101010101" pitchFamily="49" charset="-122"/>
                <a:ea typeface="黑体" panose="02010609060101010101" pitchFamily="49" charset="-122"/>
              </a:rPr>
              <a:t>智能门禁系统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B83A78A-9FB1-7F47-8B9C-31D471EC5081}"/>
              </a:ext>
            </a:extLst>
          </p:cNvPr>
          <p:cNvSpPr txBox="1"/>
          <p:nvPr/>
        </p:nvSpPr>
        <p:spPr>
          <a:xfrm>
            <a:off x="583531" y="1000430"/>
            <a:ext cx="1064794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200" b="1" dirty="0">
                <a:latin typeface="宋体" panose="02010600030101010101" pitchFamily="2" charset="-122"/>
                <a:ea typeface="宋体" panose="02010600030101010101" pitchFamily="2" charset="-122"/>
              </a:rPr>
              <a:t>1.NFC</a:t>
            </a:r>
            <a:r>
              <a:rPr lang="zh-CN" altLang="en-US" sz="2200" b="1" dirty="0">
                <a:latin typeface="宋体" panose="02010600030101010101" pitchFamily="2" charset="-122"/>
                <a:ea typeface="宋体" panose="02010600030101010101" pitchFamily="2" charset="-122"/>
              </a:rPr>
              <a:t>快速</a:t>
            </a:r>
            <a:r>
              <a:rPr lang="zh-CN" altLang="zh-CN" sz="2200" b="1" dirty="0">
                <a:latin typeface="宋体" panose="02010600030101010101" pitchFamily="2" charset="-122"/>
                <a:ea typeface="宋体" panose="02010600030101010101" pitchFamily="2" charset="-122"/>
              </a:rPr>
              <a:t>开</a:t>
            </a:r>
            <a:r>
              <a:rPr lang="zh-CN" altLang="en-US" sz="2200" b="1" dirty="0">
                <a:latin typeface="宋体" panose="02010600030101010101" pitchFamily="2" charset="-122"/>
                <a:ea typeface="宋体" panose="02010600030101010101" pitchFamily="2" charset="-122"/>
              </a:rPr>
              <a:t>关门：</a:t>
            </a:r>
            <a:endParaRPr lang="en-US" altLang="zh-CN" sz="22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indent="228600" algn="just"/>
            <a:r>
              <a:rPr lang="en-US" altLang="zh-CN" sz="22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	</a:t>
            </a:r>
            <a:r>
              <a:rPr lang="zh-CN" altLang="en-US" sz="22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支持</a:t>
            </a:r>
            <a:r>
              <a:rPr lang="zh-CN" altLang="zh-CN" sz="2200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通过校园卡或手机</a:t>
            </a:r>
            <a:r>
              <a:rPr lang="en-US" altLang="zh-CN" sz="2200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NFC</a:t>
            </a:r>
            <a:r>
              <a:rPr lang="zh-CN" altLang="zh-CN" sz="2200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便捷开门。使用近场通信模块</a:t>
            </a:r>
            <a:r>
              <a:rPr lang="en-US" altLang="zh-CN" sz="2200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RC522</a:t>
            </a:r>
            <a:r>
              <a:rPr lang="zh-CN" altLang="zh-CN" sz="2200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识别来访人员</a:t>
            </a:r>
            <a:r>
              <a:rPr lang="en-US" altLang="zh-CN" sz="2200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ID</a:t>
            </a:r>
            <a:r>
              <a:rPr lang="zh-CN" altLang="zh-CN" sz="2200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，将来访人员信息上传到</a:t>
            </a:r>
            <a:r>
              <a:rPr lang="en-US" altLang="zh-CN" sz="2200" kern="100" dirty="0" err="1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OneNET</a:t>
            </a:r>
            <a:r>
              <a:rPr lang="zh-CN" altLang="zh-CN" sz="2200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平台后，单片机驱动舵机打开或关闭大门。</a:t>
            </a:r>
          </a:p>
          <a:p>
            <a:endParaRPr lang="zh-CN" altLang="en-US" sz="22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38AB8CE-CB1A-FD93-E6CA-0EB258B2907D}"/>
              </a:ext>
            </a:extLst>
          </p:cNvPr>
          <p:cNvSpPr txBox="1"/>
          <p:nvPr/>
        </p:nvSpPr>
        <p:spPr>
          <a:xfrm>
            <a:off x="637673" y="2446980"/>
            <a:ext cx="1059982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200" b="1" dirty="0">
                <a:latin typeface="宋体" panose="02010600030101010101" pitchFamily="2" charset="-122"/>
                <a:ea typeface="宋体" panose="02010600030101010101" pitchFamily="2" charset="-122"/>
              </a:rPr>
              <a:t>2.</a:t>
            </a:r>
            <a:r>
              <a:rPr lang="zh-CN" altLang="en-US" sz="2200" b="1" dirty="0">
                <a:latin typeface="宋体" panose="02010600030101010101" pitchFamily="2" charset="-122"/>
                <a:ea typeface="宋体" panose="02010600030101010101" pitchFamily="2" charset="-122"/>
              </a:rPr>
              <a:t>远程开关门：</a:t>
            </a:r>
            <a:endParaRPr lang="en-US" altLang="zh-CN" sz="22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sz="22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	</a:t>
            </a:r>
            <a:r>
              <a:rPr lang="zh-CN" altLang="zh-CN" sz="2200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用于远程开关门。通过可视化大屏或微信小程序实现远程控制，极大地方便了我们的学习生活。</a:t>
            </a:r>
          </a:p>
          <a:p>
            <a:endParaRPr lang="zh-CN" altLang="zh-CN" sz="2200" kern="100" dirty="0">
              <a:effectLst/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14DAEF3-D135-C602-6636-31107CF5B439}"/>
              </a:ext>
            </a:extLst>
          </p:cNvPr>
          <p:cNvSpPr txBox="1"/>
          <p:nvPr/>
        </p:nvSpPr>
        <p:spPr>
          <a:xfrm>
            <a:off x="589547" y="3768625"/>
            <a:ext cx="1069607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200" b="1" dirty="0">
                <a:latin typeface="宋体" panose="02010600030101010101" pitchFamily="2" charset="-122"/>
                <a:ea typeface="宋体" panose="02010600030101010101" pitchFamily="2" charset="-122"/>
              </a:rPr>
              <a:t>3.</a:t>
            </a:r>
            <a:r>
              <a:rPr lang="zh-CN" altLang="en-US" sz="2200" b="1" dirty="0">
                <a:latin typeface="宋体" panose="02010600030101010101" pitchFamily="2" charset="-122"/>
                <a:ea typeface="宋体" panose="02010600030101010101" pitchFamily="2" charset="-122"/>
              </a:rPr>
              <a:t>语音开关门：</a:t>
            </a:r>
            <a:endParaRPr lang="en-US" altLang="zh-CN" sz="22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indent="226695" algn="just"/>
            <a:r>
              <a:rPr lang="en-US" altLang="zh-CN" sz="22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	</a:t>
            </a:r>
            <a:r>
              <a:rPr lang="zh-CN" altLang="zh-CN" sz="2200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用于语音开关门。借助启英泰伦</a:t>
            </a:r>
            <a:r>
              <a:rPr lang="en-US" altLang="zh-CN" sz="2200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CI1122</a:t>
            </a:r>
            <a:r>
              <a:rPr lang="zh-CN" altLang="zh-CN" sz="2200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离线语音模组，使用“开智能门”或“关智能门”两个指令控制大门的开关。</a:t>
            </a:r>
          </a:p>
          <a:p>
            <a:endParaRPr lang="zh-CN" altLang="en-US" sz="22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45A9530-AF72-B911-0709-29CBAA399ABD}"/>
              </a:ext>
            </a:extLst>
          </p:cNvPr>
          <p:cNvSpPr txBox="1"/>
          <p:nvPr/>
        </p:nvSpPr>
        <p:spPr>
          <a:xfrm>
            <a:off x="637672" y="5215175"/>
            <a:ext cx="1069607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200" b="1" dirty="0">
                <a:latin typeface="宋体" panose="02010600030101010101" pitchFamily="2" charset="-122"/>
                <a:ea typeface="宋体" panose="02010600030101010101" pitchFamily="2" charset="-122"/>
              </a:rPr>
              <a:t>4.</a:t>
            </a:r>
            <a:r>
              <a:rPr lang="zh-CN" altLang="en-US" sz="2200" b="1" dirty="0">
                <a:latin typeface="宋体" panose="02010600030101010101" pitchFamily="2" charset="-122"/>
                <a:ea typeface="宋体" panose="02010600030101010101" pitchFamily="2" charset="-122"/>
              </a:rPr>
              <a:t>触摸按钮开门：</a:t>
            </a:r>
            <a:endParaRPr lang="en-US" altLang="zh-CN" sz="22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indent="228600" algn="just"/>
            <a:r>
              <a:rPr lang="en-US" altLang="zh-CN" sz="22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	</a:t>
            </a:r>
            <a:r>
              <a:rPr lang="zh-CN" altLang="zh-CN" sz="2200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用于为他人开门。通过触摸</a:t>
            </a:r>
            <a:r>
              <a:rPr lang="en-US" altLang="zh-CN" sz="2200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RH6015</a:t>
            </a:r>
            <a:r>
              <a:rPr lang="zh-CN" altLang="zh-CN" sz="2200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按键模块，触发单片机外部中断，驱动舵机开关门。</a:t>
            </a:r>
          </a:p>
          <a:p>
            <a:endParaRPr lang="zh-CN" altLang="en-US" sz="22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35771342"/>
      </p:ext>
    </p:extLst>
  </p:cSld>
  <p:clrMapOvr>
    <a:masterClrMapping/>
  </p:clrMapOvr>
  <p:transition spd="med">
    <p:pull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>
            <a:extLst>
              <a:ext uri="{FF2B5EF4-FFF2-40B4-BE49-F238E27FC236}">
                <a16:creationId xmlns:a16="http://schemas.microsoft.com/office/drawing/2014/main" id="{941464C4-089A-48EE-A825-5E1062546589}"/>
              </a:ext>
            </a:extLst>
          </p:cNvPr>
          <p:cNvGrpSpPr/>
          <p:nvPr/>
        </p:nvGrpSpPr>
        <p:grpSpPr>
          <a:xfrm>
            <a:off x="0" y="188687"/>
            <a:ext cx="188686" cy="592364"/>
            <a:chOff x="11571416" y="3959358"/>
            <a:chExt cx="620584" cy="1723139"/>
          </a:xfrm>
        </p:grpSpPr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1B9CA4BF-4A04-47D1-A56E-9C8435AA0D10}"/>
                </a:ext>
              </a:extLst>
            </p:cNvPr>
            <p:cNvSpPr/>
            <p:nvPr/>
          </p:nvSpPr>
          <p:spPr>
            <a:xfrm>
              <a:off x="11571416" y="3959358"/>
              <a:ext cx="620584" cy="1723137"/>
            </a:xfrm>
            <a:prstGeom prst="rect">
              <a:avLst/>
            </a:prstGeom>
            <a:solidFill>
              <a:srgbClr val="3E41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1F6B1E5A-4A85-46D8-A3F7-2F07A3681488}"/>
                </a:ext>
              </a:extLst>
            </p:cNvPr>
            <p:cNvSpPr/>
            <p:nvPr/>
          </p:nvSpPr>
          <p:spPr>
            <a:xfrm>
              <a:off x="11571416" y="5115169"/>
              <a:ext cx="620584" cy="567328"/>
            </a:xfrm>
            <a:prstGeom prst="rect">
              <a:avLst/>
            </a:prstGeom>
            <a:solidFill>
              <a:srgbClr val="CF01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4365FEAD-72E8-4D6F-8794-282F5ECA974C}"/>
              </a:ext>
            </a:extLst>
          </p:cNvPr>
          <p:cNvGrpSpPr/>
          <p:nvPr/>
        </p:nvGrpSpPr>
        <p:grpSpPr>
          <a:xfrm>
            <a:off x="0" y="188687"/>
            <a:ext cx="188686" cy="592364"/>
            <a:chOff x="11571416" y="3959358"/>
            <a:chExt cx="620584" cy="1723139"/>
          </a:xfrm>
        </p:grpSpPr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F9E80019-8587-45DB-BA55-45D782EBC56A}"/>
                </a:ext>
              </a:extLst>
            </p:cNvPr>
            <p:cNvSpPr/>
            <p:nvPr/>
          </p:nvSpPr>
          <p:spPr>
            <a:xfrm>
              <a:off x="11571416" y="3959358"/>
              <a:ext cx="620584" cy="1723137"/>
            </a:xfrm>
            <a:prstGeom prst="rect">
              <a:avLst/>
            </a:prstGeom>
            <a:solidFill>
              <a:srgbClr val="3E41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562E5E3B-D9BB-41FF-A78F-5F606C60B86D}"/>
                </a:ext>
              </a:extLst>
            </p:cNvPr>
            <p:cNvSpPr/>
            <p:nvPr/>
          </p:nvSpPr>
          <p:spPr>
            <a:xfrm>
              <a:off x="11571416" y="5115169"/>
              <a:ext cx="620584" cy="567328"/>
            </a:xfrm>
            <a:prstGeom prst="rect">
              <a:avLst/>
            </a:prstGeom>
            <a:solidFill>
              <a:srgbClr val="CF01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F6C11BCD-62AE-9439-6FE5-CE80C72E8306}"/>
              </a:ext>
            </a:extLst>
          </p:cNvPr>
          <p:cNvSpPr txBox="1"/>
          <p:nvPr/>
        </p:nvSpPr>
        <p:spPr>
          <a:xfrm>
            <a:off x="517358" y="196275"/>
            <a:ext cx="53901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黑体" panose="02010609060101010101" pitchFamily="49" charset="-122"/>
                <a:ea typeface="黑体" panose="02010609060101010101" pitchFamily="49" charset="-122"/>
              </a:rPr>
              <a:t>功能设计</a:t>
            </a:r>
            <a:r>
              <a:rPr lang="en-US" altLang="zh-CN" sz="3200" dirty="0">
                <a:latin typeface="黑体" panose="02010609060101010101" pitchFamily="49" charset="-122"/>
                <a:ea typeface="黑体" panose="02010609060101010101" pitchFamily="49" charset="-122"/>
              </a:rPr>
              <a:t>——</a:t>
            </a:r>
            <a:r>
              <a:rPr lang="zh-CN" altLang="zh-CN" sz="3200" dirty="0">
                <a:latin typeface="黑体" panose="02010609060101010101" pitchFamily="49" charset="-122"/>
                <a:ea typeface="黑体" panose="02010609060101010101" pitchFamily="49" charset="-122"/>
              </a:rPr>
              <a:t>智能</a:t>
            </a:r>
            <a:r>
              <a:rPr lang="zh-CN" altLang="en-US" sz="3200" dirty="0">
                <a:latin typeface="黑体" panose="02010609060101010101" pitchFamily="49" charset="-122"/>
                <a:ea typeface="黑体" panose="02010609060101010101" pitchFamily="49" charset="-122"/>
              </a:rPr>
              <a:t>控制系统</a:t>
            </a:r>
            <a:endParaRPr lang="zh-CN" altLang="zh-CN" sz="32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B83A78A-9FB1-7F47-8B9C-31D471EC5081}"/>
              </a:ext>
            </a:extLst>
          </p:cNvPr>
          <p:cNvSpPr txBox="1"/>
          <p:nvPr/>
        </p:nvSpPr>
        <p:spPr>
          <a:xfrm>
            <a:off x="583531" y="1232380"/>
            <a:ext cx="1064794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200" b="1" dirty="0">
                <a:latin typeface="宋体" panose="02010600030101010101" pitchFamily="2" charset="-122"/>
                <a:ea typeface="宋体" panose="02010600030101010101" pitchFamily="2" charset="-122"/>
              </a:rPr>
              <a:t>1.</a:t>
            </a:r>
            <a:r>
              <a:rPr lang="zh-CN" altLang="en-US" sz="2200" b="1" dirty="0">
                <a:latin typeface="宋体" panose="02010600030101010101" pitchFamily="2" charset="-122"/>
                <a:ea typeface="宋体" panose="02010600030101010101" pitchFamily="2" charset="-122"/>
              </a:rPr>
              <a:t>自动控制：</a:t>
            </a:r>
            <a:endParaRPr lang="en-US" altLang="zh-CN" sz="22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indent="228600"/>
            <a:r>
              <a:rPr lang="en-US" altLang="zh-CN" sz="22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	</a:t>
            </a:r>
            <a:r>
              <a:rPr lang="zh-CN" altLang="zh-CN" sz="2200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当出现危险情况时（如检测到烟雾），会自动打开通风系统，并触发警报；当功率过高时，自动断电；当实验室无人时，自动关闭智能灯。</a:t>
            </a:r>
          </a:p>
          <a:p>
            <a:endParaRPr lang="zh-CN" altLang="en-US" sz="22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38AB8CE-CB1A-FD93-E6CA-0EB258B2907D}"/>
              </a:ext>
            </a:extLst>
          </p:cNvPr>
          <p:cNvSpPr txBox="1"/>
          <p:nvPr/>
        </p:nvSpPr>
        <p:spPr>
          <a:xfrm>
            <a:off x="631657" y="2558896"/>
            <a:ext cx="1059982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200" b="1" dirty="0">
                <a:latin typeface="宋体" panose="02010600030101010101" pitchFamily="2" charset="-122"/>
                <a:ea typeface="宋体" panose="02010600030101010101" pitchFamily="2" charset="-122"/>
              </a:rPr>
              <a:t>2.</a:t>
            </a:r>
            <a:r>
              <a:rPr lang="zh-CN" altLang="en-US" sz="2200" b="1" dirty="0">
                <a:latin typeface="宋体" panose="02010600030101010101" pitchFamily="2" charset="-122"/>
                <a:ea typeface="宋体" panose="02010600030101010101" pitchFamily="2" charset="-122"/>
              </a:rPr>
              <a:t>远程控制：</a:t>
            </a:r>
            <a:endParaRPr lang="en-US" altLang="zh-CN" sz="22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indent="228600"/>
            <a:r>
              <a:rPr lang="en-US" altLang="zh-CN" sz="22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	</a:t>
            </a:r>
            <a:r>
              <a:rPr lang="zh-CN" altLang="zh-CN" sz="2200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通过可视化大屏或微信小程序，一键即可远程控制各种智能设备，极大地方便了我们的实验室生活。</a:t>
            </a:r>
          </a:p>
          <a:p>
            <a:endParaRPr lang="zh-CN" altLang="zh-CN" sz="2200" kern="100" dirty="0">
              <a:effectLst/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3AD249D-FE69-47E0-0B6F-A6B8BD3B1E56}"/>
              </a:ext>
            </a:extLst>
          </p:cNvPr>
          <p:cNvSpPr txBox="1"/>
          <p:nvPr/>
        </p:nvSpPr>
        <p:spPr>
          <a:xfrm>
            <a:off x="631657" y="3843397"/>
            <a:ext cx="1069607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200" b="1" dirty="0">
                <a:latin typeface="宋体" panose="02010600030101010101" pitchFamily="2" charset="-122"/>
                <a:ea typeface="宋体" panose="02010600030101010101" pitchFamily="2" charset="-122"/>
              </a:rPr>
              <a:t>3.</a:t>
            </a:r>
            <a:r>
              <a:rPr lang="zh-CN" altLang="en-US" sz="2200" b="1" dirty="0">
                <a:latin typeface="宋体" panose="02010600030101010101" pitchFamily="2" charset="-122"/>
                <a:ea typeface="宋体" panose="02010600030101010101" pitchFamily="2" charset="-122"/>
              </a:rPr>
              <a:t>语音控制：</a:t>
            </a:r>
            <a:endParaRPr lang="en-US" altLang="zh-CN" sz="22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indent="228600" algn="just"/>
            <a:r>
              <a:rPr lang="en-US" altLang="zh-CN" sz="22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	</a:t>
            </a:r>
            <a:r>
              <a:rPr lang="zh-CN" altLang="zh-CN" sz="2200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利用离线语音模组</a:t>
            </a:r>
            <a:r>
              <a:rPr lang="en-US" altLang="zh-CN" sz="2200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CI1122</a:t>
            </a:r>
            <a:r>
              <a:rPr lang="zh-CN" altLang="zh-CN" sz="2200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，唤醒设备后即可通过多种指令控制各智能开关设备。</a:t>
            </a:r>
          </a:p>
          <a:p>
            <a:pPr indent="228600" algn="just"/>
            <a:r>
              <a:rPr lang="zh-CN" altLang="zh-CN" sz="2200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语音指令如下表：</a:t>
            </a:r>
          </a:p>
          <a:p>
            <a:endParaRPr lang="zh-CN" altLang="en-US" sz="22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A2DE55BC-F17D-DE57-76BE-5EE3746475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4946354"/>
              </p:ext>
            </p:extLst>
          </p:nvPr>
        </p:nvGraphicFramePr>
        <p:xfrm>
          <a:off x="3489994" y="4817916"/>
          <a:ext cx="5809245" cy="1988000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161849">
                  <a:extLst>
                    <a:ext uri="{9D8B030D-6E8A-4147-A177-3AD203B41FA5}">
                      <a16:colId xmlns:a16="http://schemas.microsoft.com/office/drawing/2014/main" val="2035417408"/>
                    </a:ext>
                  </a:extLst>
                </a:gridCol>
                <a:gridCol w="1161849">
                  <a:extLst>
                    <a:ext uri="{9D8B030D-6E8A-4147-A177-3AD203B41FA5}">
                      <a16:colId xmlns:a16="http://schemas.microsoft.com/office/drawing/2014/main" val="3059103761"/>
                    </a:ext>
                  </a:extLst>
                </a:gridCol>
                <a:gridCol w="1161849">
                  <a:extLst>
                    <a:ext uri="{9D8B030D-6E8A-4147-A177-3AD203B41FA5}">
                      <a16:colId xmlns:a16="http://schemas.microsoft.com/office/drawing/2014/main" val="3641628159"/>
                    </a:ext>
                  </a:extLst>
                </a:gridCol>
                <a:gridCol w="1161849">
                  <a:extLst>
                    <a:ext uri="{9D8B030D-6E8A-4147-A177-3AD203B41FA5}">
                      <a16:colId xmlns:a16="http://schemas.microsoft.com/office/drawing/2014/main" val="3277493522"/>
                    </a:ext>
                  </a:extLst>
                </a:gridCol>
                <a:gridCol w="1161849">
                  <a:extLst>
                    <a:ext uri="{9D8B030D-6E8A-4147-A177-3AD203B41FA5}">
                      <a16:colId xmlns:a16="http://schemas.microsoft.com/office/drawing/2014/main" val="2339364799"/>
                    </a:ext>
                  </a:extLst>
                </a:gridCol>
              </a:tblGrid>
              <a:tr h="49700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sz="16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唤醒词</a:t>
                      </a:r>
                      <a:endParaRPr lang="zh-CN" sz="16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4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sz="16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声控中心</a:t>
                      </a:r>
                      <a:endParaRPr lang="zh-CN" sz="16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zh-CN" sz="16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zh-CN" sz="16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zh-CN" sz="16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31575794"/>
                  </a:ext>
                </a:extLst>
              </a:tr>
              <a:tr h="497000">
                <a:tc rowSpan="3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sz="16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命令词</a:t>
                      </a:r>
                      <a:endParaRPr lang="zh-CN" sz="16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sz="16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开智能灯</a:t>
                      </a:r>
                      <a:endParaRPr lang="zh-CN" sz="16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sz="16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关智能灯</a:t>
                      </a:r>
                      <a:endParaRPr lang="zh-CN" sz="16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sz="16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开通风扇</a:t>
                      </a:r>
                      <a:endParaRPr lang="zh-CN" sz="16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sz="16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关通风扇</a:t>
                      </a:r>
                      <a:endParaRPr lang="zh-CN" sz="16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38321194"/>
                  </a:ext>
                </a:extLst>
              </a:tr>
              <a:tr h="49700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sz="16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开智能门</a:t>
                      </a:r>
                      <a:endParaRPr lang="zh-CN" sz="16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sz="16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关智能门</a:t>
                      </a:r>
                      <a:endParaRPr lang="zh-CN" sz="16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sz="16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开设备一</a:t>
                      </a:r>
                      <a:endParaRPr lang="zh-CN" sz="16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sz="16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关设备一</a:t>
                      </a:r>
                      <a:endParaRPr lang="zh-CN" sz="16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85858612"/>
                  </a:ext>
                </a:extLst>
              </a:tr>
              <a:tr h="49700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sz="16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开设备二</a:t>
                      </a:r>
                      <a:endParaRPr lang="zh-CN" sz="16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sz="16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关设备二</a:t>
                      </a:r>
                      <a:endParaRPr lang="zh-CN" sz="16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sz="16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开警报器</a:t>
                      </a:r>
                      <a:endParaRPr lang="zh-CN" sz="16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sz="16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关警报器</a:t>
                      </a:r>
                      <a:endParaRPr lang="zh-CN" sz="16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856503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97302100"/>
      </p:ext>
    </p:extLst>
  </p:cSld>
  <p:clrMapOvr>
    <a:masterClrMapping/>
  </p:clrMapOvr>
  <p:transition spd="med">
    <p:pull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>
            <a:extLst>
              <a:ext uri="{FF2B5EF4-FFF2-40B4-BE49-F238E27FC236}">
                <a16:creationId xmlns:a16="http://schemas.microsoft.com/office/drawing/2014/main" id="{941464C4-089A-48EE-A825-5E1062546589}"/>
              </a:ext>
            </a:extLst>
          </p:cNvPr>
          <p:cNvGrpSpPr/>
          <p:nvPr/>
        </p:nvGrpSpPr>
        <p:grpSpPr>
          <a:xfrm>
            <a:off x="0" y="188687"/>
            <a:ext cx="188686" cy="592364"/>
            <a:chOff x="11571416" y="3959358"/>
            <a:chExt cx="620584" cy="1723139"/>
          </a:xfrm>
        </p:grpSpPr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1B9CA4BF-4A04-47D1-A56E-9C8435AA0D10}"/>
                </a:ext>
              </a:extLst>
            </p:cNvPr>
            <p:cNvSpPr/>
            <p:nvPr/>
          </p:nvSpPr>
          <p:spPr>
            <a:xfrm>
              <a:off x="11571416" y="3959358"/>
              <a:ext cx="620584" cy="1723137"/>
            </a:xfrm>
            <a:prstGeom prst="rect">
              <a:avLst/>
            </a:prstGeom>
            <a:solidFill>
              <a:srgbClr val="3E41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1F6B1E5A-4A85-46D8-A3F7-2F07A3681488}"/>
                </a:ext>
              </a:extLst>
            </p:cNvPr>
            <p:cNvSpPr/>
            <p:nvPr/>
          </p:nvSpPr>
          <p:spPr>
            <a:xfrm>
              <a:off x="11571416" y="5115169"/>
              <a:ext cx="620584" cy="567328"/>
            </a:xfrm>
            <a:prstGeom prst="rect">
              <a:avLst/>
            </a:prstGeom>
            <a:solidFill>
              <a:srgbClr val="CF01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4365FEAD-72E8-4D6F-8794-282F5ECA974C}"/>
              </a:ext>
            </a:extLst>
          </p:cNvPr>
          <p:cNvGrpSpPr/>
          <p:nvPr/>
        </p:nvGrpSpPr>
        <p:grpSpPr>
          <a:xfrm>
            <a:off x="0" y="188687"/>
            <a:ext cx="188686" cy="592364"/>
            <a:chOff x="11571416" y="3959358"/>
            <a:chExt cx="620584" cy="1723139"/>
          </a:xfrm>
        </p:grpSpPr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F9E80019-8587-45DB-BA55-45D782EBC56A}"/>
                </a:ext>
              </a:extLst>
            </p:cNvPr>
            <p:cNvSpPr/>
            <p:nvPr/>
          </p:nvSpPr>
          <p:spPr>
            <a:xfrm>
              <a:off x="11571416" y="3959358"/>
              <a:ext cx="620584" cy="1723137"/>
            </a:xfrm>
            <a:prstGeom prst="rect">
              <a:avLst/>
            </a:prstGeom>
            <a:solidFill>
              <a:srgbClr val="3E41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562E5E3B-D9BB-41FF-A78F-5F606C60B86D}"/>
                </a:ext>
              </a:extLst>
            </p:cNvPr>
            <p:cNvSpPr/>
            <p:nvPr/>
          </p:nvSpPr>
          <p:spPr>
            <a:xfrm>
              <a:off x="11571416" y="5115169"/>
              <a:ext cx="620584" cy="567328"/>
            </a:xfrm>
            <a:prstGeom prst="rect">
              <a:avLst/>
            </a:prstGeom>
            <a:solidFill>
              <a:srgbClr val="CF01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F6C11BCD-62AE-9439-6FE5-CE80C72E8306}"/>
              </a:ext>
            </a:extLst>
          </p:cNvPr>
          <p:cNvSpPr txBox="1"/>
          <p:nvPr/>
        </p:nvSpPr>
        <p:spPr>
          <a:xfrm>
            <a:off x="517358" y="196275"/>
            <a:ext cx="53901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黑体" panose="02010609060101010101" pitchFamily="49" charset="-122"/>
                <a:ea typeface="黑体" panose="02010609060101010101" pitchFamily="49" charset="-122"/>
              </a:rPr>
              <a:t>功能设计</a:t>
            </a:r>
            <a:r>
              <a:rPr lang="en-US" altLang="zh-CN" sz="3200" dirty="0">
                <a:latin typeface="黑体" panose="02010609060101010101" pitchFamily="49" charset="-122"/>
                <a:ea typeface="黑体" panose="02010609060101010101" pitchFamily="49" charset="-122"/>
              </a:rPr>
              <a:t>——</a:t>
            </a:r>
            <a:r>
              <a:rPr lang="zh-CN" altLang="zh-CN" sz="3200" dirty="0">
                <a:latin typeface="黑体" panose="02010609060101010101" pitchFamily="49" charset="-122"/>
                <a:ea typeface="黑体" panose="02010609060101010101" pitchFamily="49" charset="-122"/>
              </a:rPr>
              <a:t>智能</a:t>
            </a:r>
            <a:r>
              <a:rPr lang="zh-CN" altLang="en-US" sz="3200" dirty="0">
                <a:latin typeface="黑体" panose="02010609060101010101" pitchFamily="49" charset="-122"/>
                <a:ea typeface="黑体" panose="02010609060101010101" pitchFamily="49" charset="-122"/>
              </a:rPr>
              <a:t>警报系统</a:t>
            </a:r>
            <a:endParaRPr lang="zh-CN" altLang="zh-CN" sz="32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B83A78A-9FB1-7F47-8B9C-31D471EC5081}"/>
              </a:ext>
            </a:extLst>
          </p:cNvPr>
          <p:cNvSpPr txBox="1"/>
          <p:nvPr/>
        </p:nvSpPr>
        <p:spPr>
          <a:xfrm>
            <a:off x="1339160" y="1730037"/>
            <a:ext cx="106479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烟雾警报</a:t>
            </a:r>
            <a:endParaRPr lang="zh-CN" altLang="en-US" sz="2400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38AB8CE-CB1A-FD93-E6CA-0EB258B2907D}"/>
              </a:ext>
            </a:extLst>
          </p:cNvPr>
          <p:cNvSpPr txBox="1"/>
          <p:nvPr/>
        </p:nvSpPr>
        <p:spPr>
          <a:xfrm>
            <a:off x="1363223" y="3168289"/>
            <a:ext cx="105998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噪声警报</a:t>
            </a:r>
            <a:endParaRPr lang="zh-CN" altLang="zh-CN" sz="2400" kern="100" dirty="0">
              <a:solidFill>
                <a:srgbClr val="FF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14DAEF3-D135-C602-6636-31107CF5B439}"/>
              </a:ext>
            </a:extLst>
          </p:cNvPr>
          <p:cNvSpPr txBox="1"/>
          <p:nvPr/>
        </p:nvSpPr>
        <p:spPr>
          <a:xfrm>
            <a:off x="1339160" y="4737949"/>
            <a:ext cx="106960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强光警报</a:t>
            </a:r>
            <a:endParaRPr lang="zh-CN" altLang="en-US" sz="2400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D858929-4201-9400-7B7A-7DE4C9A4D2B9}"/>
              </a:ext>
            </a:extLst>
          </p:cNvPr>
          <p:cNvSpPr txBox="1"/>
          <p:nvPr/>
        </p:nvSpPr>
        <p:spPr>
          <a:xfrm>
            <a:off x="7569844" y="1821081"/>
            <a:ext cx="1210588" cy="40011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zh-CN" altLang="en-US" sz="2000" dirty="0"/>
              <a:t>自动控制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D507512-2F97-F52C-8CAD-658912B8FEB9}"/>
              </a:ext>
            </a:extLst>
          </p:cNvPr>
          <p:cNvSpPr txBox="1"/>
          <p:nvPr/>
        </p:nvSpPr>
        <p:spPr>
          <a:xfrm>
            <a:off x="7569844" y="2771357"/>
            <a:ext cx="2492990" cy="40011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zh-CN" altLang="en-US" sz="2000" dirty="0"/>
              <a:t>可视化大屏实时监测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94D7A4C-E982-5D3A-5FE0-2B8DA46C4BCE}"/>
              </a:ext>
            </a:extLst>
          </p:cNvPr>
          <p:cNvSpPr txBox="1"/>
          <p:nvPr/>
        </p:nvSpPr>
        <p:spPr>
          <a:xfrm>
            <a:off x="7569844" y="3721633"/>
            <a:ext cx="2492990" cy="40011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zh-CN" altLang="en-US" sz="2000" dirty="0"/>
              <a:t>可视化大屏历史监测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A9F6C4B-DDC7-E0E7-B8A4-B0C0D0241A1C}"/>
              </a:ext>
            </a:extLst>
          </p:cNvPr>
          <p:cNvSpPr txBox="1"/>
          <p:nvPr/>
        </p:nvSpPr>
        <p:spPr>
          <a:xfrm>
            <a:off x="7569844" y="4671909"/>
            <a:ext cx="1210588" cy="40011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zh-CN" altLang="en-US" sz="2000" dirty="0"/>
              <a:t>微信通知</a:t>
            </a:r>
          </a:p>
        </p:txBody>
      </p:sp>
      <p:sp>
        <p:nvSpPr>
          <p:cNvPr id="11" name="箭头: 燕尾形 10">
            <a:extLst>
              <a:ext uri="{FF2B5EF4-FFF2-40B4-BE49-F238E27FC236}">
                <a16:creationId xmlns:a16="http://schemas.microsoft.com/office/drawing/2014/main" id="{5D089A7B-DBDC-3B5D-383E-72540CD4EE4B}"/>
              </a:ext>
            </a:extLst>
          </p:cNvPr>
          <p:cNvSpPr/>
          <p:nvPr/>
        </p:nvSpPr>
        <p:spPr>
          <a:xfrm>
            <a:off x="4517899" y="1960869"/>
            <a:ext cx="1578101" cy="2848904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5498242"/>
      </p:ext>
    </p:extLst>
  </p:cSld>
  <p:clrMapOvr>
    <a:masterClrMapping/>
  </p:clrMapOvr>
  <p:transition spd="med">
    <p:pull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>
            <a:extLst>
              <a:ext uri="{FF2B5EF4-FFF2-40B4-BE49-F238E27FC236}">
                <a16:creationId xmlns:a16="http://schemas.microsoft.com/office/drawing/2014/main" id="{941464C4-089A-48EE-A825-5E1062546589}"/>
              </a:ext>
            </a:extLst>
          </p:cNvPr>
          <p:cNvGrpSpPr/>
          <p:nvPr/>
        </p:nvGrpSpPr>
        <p:grpSpPr>
          <a:xfrm>
            <a:off x="0" y="188687"/>
            <a:ext cx="188686" cy="592364"/>
            <a:chOff x="11571416" y="3959358"/>
            <a:chExt cx="620584" cy="1723139"/>
          </a:xfrm>
        </p:grpSpPr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1B9CA4BF-4A04-47D1-A56E-9C8435AA0D10}"/>
                </a:ext>
              </a:extLst>
            </p:cNvPr>
            <p:cNvSpPr/>
            <p:nvPr/>
          </p:nvSpPr>
          <p:spPr>
            <a:xfrm>
              <a:off x="11571416" y="3959358"/>
              <a:ext cx="620584" cy="1723137"/>
            </a:xfrm>
            <a:prstGeom prst="rect">
              <a:avLst/>
            </a:prstGeom>
            <a:solidFill>
              <a:srgbClr val="3E41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1F6B1E5A-4A85-46D8-A3F7-2F07A3681488}"/>
                </a:ext>
              </a:extLst>
            </p:cNvPr>
            <p:cNvSpPr/>
            <p:nvPr/>
          </p:nvSpPr>
          <p:spPr>
            <a:xfrm>
              <a:off x="11571416" y="5115169"/>
              <a:ext cx="620584" cy="567328"/>
            </a:xfrm>
            <a:prstGeom prst="rect">
              <a:avLst/>
            </a:prstGeom>
            <a:solidFill>
              <a:srgbClr val="CF01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4365FEAD-72E8-4D6F-8794-282F5ECA974C}"/>
              </a:ext>
            </a:extLst>
          </p:cNvPr>
          <p:cNvGrpSpPr/>
          <p:nvPr/>
        </p:nvGrpSpPr>
        <p:grpSpPr>
          <a:xfrm>
            <a:off x="0" y="188687"/>
            <a:ext cx="188686" cy="592364"/>
            <a:chOff x="11571416" y="3959358"/>
            <a:chExt cx="620584" cy="1723139"/>
          </a:xfrm>
        </p:grpSpPr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F9E80019-8587-45DB-BA55-45D782EBC56A}"/>
                </a:ext>
              </a:extLst>
            </p:cNvPr>
            <p:cNvSpPr/>
            <p:nvPr/>
          </p:nvSpPr>
          <p:spPr>
            <a:xfrm>
              <a:off x="11571416" y="3959358"/>
              <a:ext cx="620584" cy="1723137"/>
            </a:xfrm>
            <a:prstGeom prst="rect">
              <a:avLst/>
            </a:prstGeom>
            <a:solidFill>
              <a:srgbClr val="3E41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562E5E3B-D9BB-41FF-A78F-5F606C60B86D}"/>
                </a:ext>
              </a:extLst>
            </p:cNvPr>
            <p:cNvSpPr/>
            <p:nvPr/>
          </p:nvSpPr>
          <p:spPr>
            <a:xfrm>
              <a:off x="11571416" y="5115169"/>
              <a:ext cx="620584" cy="567328"/>
            </a:xfrm>
            <a:prstGeom prst="rect">
              <a:avLst/>
            </a:prstGeom>
            <a:solidFill>
              <a:srgbClr val="CF01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F6C11BCD-62AE-9439-6FE5-CE80C72E8306}"/>
              </a:ext>
            </a:extLst>
          </p:cNvPr>
          <p:cNvSpPr txBox="1"/>
          <p:nvPr/>
        </p:nvSpPr>
        <p:spPr>
          <a:xfrm>
            <a:off x="517358" y="196275"/>
            <a:ext cx="53901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黑体" panose="02010609060101010101" pitchFamily="49" charset="-122"/>
                <a:ea typeface="黑体" panose="02010609060101010101" pitchFamily="49" charset="-122"/>
              </a:rPr>
              <a:t>功能设计</a:t>
            </a:r>
            <a:r>
              <a:rPr lang="en-US" altLang="zh-CN" sz="3200" dirty="0">
                <a:latin typeface="黑体" panose="02010609060101010101" pitchFamily="49" charset="-122"/>
                <a:ea typeface="黑体" panose="02010609060101010101" pitchFamily="49" charset="-122"/>
              </a:rPr>
              <a:t>——</a:t>
            </a:r>
            <a:r>
              <a:rPr lang="zh-CN" altLang="en-US" sz="3200" dirty="0">
                <a:latin typeface="黑体" panose="02010609060101010101" pitchFamily="49" charset="-122"/>
                <a:ea typeface="黑体" panose="02010609060101010101" pitchFamily="49" charset="-122"/>
              </a:rPr>
              <a:t>资产管理系统</a:t>
            </a:r>
            <a:endParaRPr lang="zh-CN" altLang="zh-CN" sz="32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B83A78A-9FB1-7F47-8B9C-31D471EC5081}"/>
              </a:ext>
            </a:extLst>
          </p:cNvPr>
          <p:cNvSpPr txBox="1"/>
          <p:nvPr/>
        </p:nvSpPr>
        <p:spPr>
          <a:xfrm>
            <a:off x="337481" y="1003997"/>
            <a:ext cx="8123613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1.</a:t>
            </a:r>
            <a:r>
              <a:rPr lang="zh-CN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设备外借：</a:t>
            </a:r>
            <a:endParaRPr lang="en-US" altLang="zh-CN" sz="24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indent="228600" algn="just">
              <a:lnSpc>
                <a:spcPct val="150000"/>
              </a:lnSpc>
            </a:pPr>
            <a:r>
              <a:rPr lang="en-US" altLang="zh-CN" sz="24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	</a:t>
            </a:r>
            <a:r>
              <a:rPr lang="zh-CN" altLang="zh-CN" sz="24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设备外借功能借助</a:t>
            </a:r>
            <a:r>
              <a:rPr lang="en-US" altLang="zh-CN" sz="24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RC522</a:t>
            </a:r>
            <a:r>
              <a:rPr lang="zh-CN" altLang="zh-CN" sz="24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近场通信模块。外借人通过按键控制将单片机调制“</a:t>
            </a:r>
            <a:r>
              <a:rPr lang="en-US" altLang="zh-CN" sz="24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Device Lend</a:t>
            </a:r>
            <a:r>
              <a:rPr lang="zh-CN" altLang="zh-CN" sz="24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”模式，然后分别将校园卡和设备（设备上贴有</a:t>
            </a:r>
            <a:r>
              <a:rPr lang="en-US" altLang="zh-CN" sz="24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RFID</a:t>
            </a:r>
            <a:r>
              <a:rPr lang="zh-CN" altLang="zh-CN" sz="24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标签）靠近刷卡机，屏幕上显示“</a:t>
            </a:r>
            <a:r>
              <a:rPr lang="en-US" altLang="zh-CN" sz="24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Lend OK</a:t>
            </a:r>
            <a:r>
              <a:rPr lang="zh-CN" altLang="zh-CN" sz="24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”时，即可完成设备外借。</a:t>
            </a:r>
          </a:p>
          <a:p>
            <a:endParaRPr lang="zh-CN" altLang="en-US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CE37308-AC29-D455-A6D3-5CC563C9B6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7561" y="683535"/>
            <a:ext cx="2698668" cy="3207004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2E565627-65DF-F0A8-C9E7-DB91D12E4901}"/>
              </a:ext>
            </a:extLst>
          </p:cNvPr>
          <p:cNvSpPr txBox="1"/>
          <p:nvPr/>
        </p:nvSpPr>
        <p:spPr>
          <a:xfrm>
            <a:off x="337481" y="4235651"/>
            <a:ext cx="7394408" cy="277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2.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 外借记录：</a:t>
            </a:r>
            <a:endParaRPr lang="en-US" altLang="zh-CN" sz="24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indent="228600" algn="just">
              <a:lnSpc>
                <a:spcPct val="150000"/>
              </a:lnSpc>
            </a:pPr>
            <a:r>
              <a:rPr lang="en-US" altLang="zh-CN" sz="24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	</a:t>
            </a:r>
            <a:r>
              <a:rPr lang="zh-CN" altLang="zh-CN" sz="24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设备完成外借后，单片机自动将外借人</a:t>
            </a:r>
            <a:r>
              <a:rPr lang="en-US" altLang="zh-CN" sz="24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ID</a:t>
            </a:r>
            <a:r>
              <a:rPr lang="zh-CN" altLang="zh-CN" sz="24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、设备</a:t>
            </a:r>
            <a:r>
              <a:rPr lang="en-US" altLang="zh-CN" sz="24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ID</a:t>
            </a:r>
            <a:r>
              <a:rPr lang="zh-CN" altLang="zh-CN" sz="24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、时间等上传至</a:t>
            </a:r>
            <a:r>
              <a:rPr lang="en-US" altLang="zh-CN" sz="2400" kern="100" dirty="0" err="1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OneNET</a:t>
            </a:r>
            <a:r>
              <a:rPr lang="zh-CN" altLang="zh-CN" sz="24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云平台。借助可视化大屏可以实时显示外借记录。</a:t>
            </a:r>
          </a:p>
          <a:p>
            <a:pPr>
              <a:lnSpc>
                <a:spcPct val="150000"/>
              </a:lnSpc>
            </a:pPr>
            <a:endParaRPr lang="zh-CN" altLang="zh-CN" sz="2400" kern="100" dirty="0">
              <a:effectLst/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D6651C6-EFAC-521D-7FBD-B58B0DC5D84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8869" t="67706"/>
          <a:stretch/>
        </p:blipFill>
        <p:spPr>
          <a:xfrm>
            <a:off x="7899390" y="4235651"/>
            <a:ext cx="4180620" cy="2439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845988"/>
      </p:ext>
    </p:extLst>
  </p:cSld>
  <p:clrMapOvr>
    <a:masterClrMapping/>
  </p:clrMapOvr>
  <p:transition spd="med">
    <p:pull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>
            <a:extLst>
              <a:ext uri="{FF2B5EF4-FFF2-40B4-BE49-F238E27FC236}">
                <a16:creationId xmlns:a16="http://schemas.microsoft.com/office/drawing/2014/main" id="{941464C4-089A-48EE-A825-5E1062546589}"/>
              </a:ext>
            </a:extLst>
          </p:cNvPr>
          <p:cNvGrpSpPr/>
          <p:nvPr/>
        </p:nvGrpSpPr>
        <p:grpSpPr>
          <a:xfrm>
            <a:off x="0" y="188687"/>
            <a:ext cx="188686" cy="592364"/>
            <a:chOff x="11571416" y="3959358"/>
            <a:chExt cx="620584" cy="1723139"/>
          </a:xfrm>
        </p:grpSpPr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1B9CA4BF-4A04-47D1-A56E-9C8435AA0D10}"/>
                </a:ext>
              </a:extLst>
            </p:cNvPr>
            <p:cNvSpPr/>
            <p:nvPr/>
          </p:nvSpPr>
          <p:spPr>
            <a:xfrm>
              <a:off x="11571416" y="3959358"/>
              <a:ext cx="620584" cy="1723137"/>
            </a:xfrm>
            <a:prstGeom prst="rect">
              <a:avLst/>
            </a:prstGeom>
            <a:solidFill>
              <a:srgbClr val="3E41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1F6B1E5A-4A85-46D8-A3F7-2F07A3681488}"/>
                </a:ext>
              </a:extLst>
            </p:cNvPr>
            <p:cNvSpPr/>
            <p:nvPr/>
          </p:nvSpPr>
          <p:spPr>
            <a:xfrm>
              <a:off x="11571416" y="5115169"/>
              <a:ext cx="620584" cy="567328"/>
            </a:xfrm>
            <a:prstGeom prst="rect">
              <a:avLst/>
            </a:prstGeom>
            <a:solidFill>
              <a:srgbClr val="CF01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4365FEAD-72E8-4D6F-8794-282F5ECA974C}"/>
              </a:ext>
            </a:extLst>
          </p:cNvPr>
          <p:cNvGrpSpPr/>
          <p:nvPr/>
        </p:nvGrpSpPr>
        <p:grpSpPr>
          <a:xfrm>
            <a:off x="0" y="188687"/>
            <a:ext cx="188686" cy="592364"/>
            <a:chOff x="11571416" y="3959358"/>
            <a:chExt cx="620584" cy="1723139"/>
          </a:xfrm>
        </p:grpSpPr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F9E80019-8587-45DB-BA55-45D782EBC56A}"/>
                </a:ext>
              </a:extLst>
            </p:cNvPr>
            <p:cNvSpPr/>
            <p:nvPr/>
          </p:nvSpPr>
          <p:spPr>
            <a:xfrm>
              <a:off x="11571416" y="3959358"/>
              <a:ext cx="620584" cy="1723137"/>
            </a:xfrm>
            <a:prstGeom prst="rect">
              <a:avLst/>
            </a:prstGeom>
            <a:solidFill>
              <a:srgbClr val="3E41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562E5E3B-D9BB-41FF-A78F-5F606C60B86D}"/>
                </a:ext>
              </a:extLst>
            </p:cNvPr>
            <p:cNvSpPr/>
            <p:nvPr/>
          </p:nvSpPr>
          <p:spPr>
            <a:xfrm>
              <a:off x="11571416" y="5115169"/>
              <a:ext cx="620584" cy="567328"/>
            </a:xfrm>
            <a:prstGeom prst="rect">
              <a:avLst/>
            </a:prstGeom>
            <a:solidFill>
              <a:srgbClr val="CF01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F6C11BCD-62AE-9439-6FE5-CE80C72E8306}"/>
              </a:ext>
            </a:extLst>
          </p:cNvPr>
          <p:cNvSpPr txBox="1"/>
          <p:nvPr/>
        </p:nvSpPr>
        <p:spPr>
          <a:xfrm>
            <a:off x="517358" y="196275"/>
            <a:ext cx="53901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黑体" panose="02010609060101010101" pitchFamily="49" charset="-122"/>
                <a:ea typeface="黑体" panose="02010609060101010101" pitchFamily="49" charset="-122"/>
              </a:rPr>
              <a:t>功能设计</a:t>
            </a:r>
            <a:r>
              <a:rPr lang="en-US" altLang="zh-CN" sz="3200" dirty="0">
                <a:latin typeface="黑体" panose="02010609060101010101" pitchFamily="49" charset="-122"/>
                <a:ea typeface="黑体" panose="02010609060101010101" pitchFamily="49" charset="-122"/>
              </a:rPr>
              <a:t>——</a:t>
            </a:r>
            <a:r>
              <a:rPr lang="zh-CN" altLang="en-US" sz="3200" dirty="0">
                <a:latin typeface="黑体" panose="02010609060101010101" pitchFamily="49" charset="-122"/>
                <a:ea typeface="黑体" panose="02010609060101010101" pitchFamily="49" charset="-122"/>
              </a:rPr>
              <a:t>库存管理系统</a:t>
            </a:r>
            <a:endParaRPr lang="zh-CN" altLang="zh-CN" sz="32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B83A78A-9FB1-7F47-8B9C-31D471EC5081}"/>
              </a:ext>
            </a:extLst>
          </p:cNvPr>
          <p:cNvSpPr txBox="1"/>
          <p:nvPr/>
        </p:nvSpPr>
        <p:spPr>
          <a:xfrm>
            <a:off x="397844" y="1218813"/>
            <a:ext cx="11019322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228600" algn="just">
              <a:lnSpc>
                <a:spcPct val="150000"/>
              </a:lnSpc>
            </a:pPr>
            <a:r>
              <a:rPr lang="en-US" altLang="zh-CN" sz="24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	</a:t>
            </a:r>
            <a:r>
              <a:rPr lang="zh-CN" altLang="zh-CN" sz="24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当我们急需使用实验室的元器件时，突然发现元器件已经用光了，此时再去购买就浪费了大量时间。</a:t>
            </a:r>
            <a:endParaRPr lang="en-US" altLang="zh-CN" sz="24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indent="228600" algn="just">
              <a:lnSpc>
                <a:spcPct val="150000"/>
              </a:lnSpc>
            </a:pPr>
            <a:endParaRPr lang="zh-CN" altLang="zh-CN" sz="24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indent="228600" algn="just">
              <a:lnSpc>
                <a:spcPct val="150000"/>
              </a:lnSpc>
            </a:pPr>
            <a:r>
              <a:rPr lang="en-US" altLang="zh-CN" sz="24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	</a:t>
            </a:r>
            <a:r>
              <a:rPr lang="zh-CN" altLang="zh-CN" sz="24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库存管理系统通过放置在元器件盒下方的红外模块检测，当元器件用尽时，将库存状态上报至</a:t>
            </a:r>
            <a:r>
              <a:rPr lang="en-US" altLang="zh-CN" sz="2400" kern="100" dirty="0" err="1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OneNET</a:t>
            </a:r>
            <a:r>
              <a:rPr lang="zh-CN" altLang="zh-CN" sz="24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云平台，及时提醒采购人员补足库存。</a:t>
            </a:r>
          </a:p>
          <a:p>
            <a:endParaRPr lang="zh-CN" altLang="en-US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61B9A57-84F1-BB70-CE33-27C6F0337A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501" y="4416945"/>
            <a:ext cx="3657492" cy="2040195"/>
          </a:xfrm>
          <a:prstGeom prst="rect">
            <a:avLst/>
          </a:prstGeom>
        </p:spPr>
      </p:pic>
      <p:pic>
        <p:nvPicPr>
          <p:cNvPr id="43" name="图片 42">
            <a:extLst>
              <a:ext uri="{FF2B5EF4-FFF2-40B4-BE49-F238E27FC236}">
                <a16:creationId xmlns:a16="http://schemas.microsoft.com/office/drawing/2014/main" id="{31446AD6-90F2-20C1-A5BE-99148F7C98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1617" t="8560" r="744" b="63096"/>
          <a:stretch/>
        </p:blipFill>
        <p:spPr>
          <a:xfrm>
            <a:off x="6096000" y="4558517"/>
            <a:ext cx="3207577" cy="1814559"/>
          </a:xfrm>
          <a:prstGeom prst="rect">
            <a:avLst/>
          </a:prstGeom>
        </p:spPr>
      </p:pic>
      <p:sp>
        <p:nvSpPr>
          <p:cNvPr id="38" name="矩形: 圆角 37">
            <a:extLst>
              <a:ext uri="{FF2B5EF4-FFF2-40B4-BE49-F238E27FC236}">
                <a16:creationId xmlns:a16="http://schemas.microsoft.com/office/drawing/2014/main" id="{B089416D-FB6C-A0F6-42DA-D86CDA975761}"/>
              </a:ext>
            </a:extLst>
          </p:cNvPr>
          <p:cNvSpPr/>
          <p:nvPr/>
        </p:nvSpPr>
        <p:spPr>
          <a:xfrm>
            <a:off x="7234177" y="5607242"/>
            <a:ext cx="1888420" cy="632624"/>
          </a:xfrm>
          <a:prstGeom prst="roundRect">
            <a:avLst/>
          </a:prstGeom>
          <a:noFill/>
          <a:ln>
            <a:solidFill>
              <a:srgbClr val="00B0F0"/>
            </a:solidFill>
          </a:ln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A96D380A-A7F2-BDFC-51B2-C85FC90DCB07}"/>
              </a:ext>
            </a:extLst>
          </p:cNvPr>
          <p:cNvSpPr txBox="1"/>
          <p:nvPr/>
        </p:nvSpPr>
        <p:spPr>
          <a:xfrm>
            <a:off x="9663458" y="5607242"/>
            <a:ext cx="1210588" cy="707886"/>
          </a:xfrm>
          <a:prstGeom prst="rect">
            <a:avLst/>
          </a:prstGeom>
          <a:noFill/>
          <a:ln>
            <a:solidFill>
              <a:srgbClr val="00B0F0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rgbClr val="0070C0"/>
                </a:solidFill>
              </a:rPr>
              <a:t>实时展示</a:t>
            </a:r>
            <a:endParaRPr lang="en-US" altLang="zh-CN" sz="2000" dirty="0">
              <a:solidFill>
                <a:srgbClr val="0070C0"/>
              </a:solidFill>
            </a:endParaRPr>
          </a:p>
          <a:p>
            <a:r>
              <a:rPr lang="zh-CN" altLang="en-US" sz="2000" dirty="0">
                <a:solidFill>
                  <a:srgbClr val="0070C0"/>
                </a:solidFill>
              </a:rPr>
              <a:t>器件库存</a:t>
            </a:r>
          </a:p>
        </p:txBody>
      </p:sp>
      <p:cxnSp>
        <p:nvCxnSpPr>
          <p:cNvPr id="42" name="直接连接符 41">
            <a:extLst>
              <a:ext uri="{FF2B5EF4-FFF2-40B4-BE49-F238E27FC236}">
                <a16:creationId xmlns:a16="http://schemas.microsoft.com/office/drawing/2014/main" id="{51A83E25-203F-FC28-E87B-5B0ED067E0B6}"/>
              </a:ext>
            </a:extLst>
          </p:cNvPr>
          <p:cNvCxnSpPr>
            <a:cxnSpLocks/>
            <a:stCxn id="38" idx="3"/>
            <a:endCxn id="40" idx="1"/>
          </p:cNvCxnSpPr>
          <p:nvPr/>
        </p:nvCxnSpPr>
        <p:spPr>
          <a:xfrm>
            <a:off x="9122597" y="5923554"/>
            <a:ext cx="540861" cy="37631"/>
          </a:xfrm>
          <a:prstGeom prst="line">
            <a:avLst/>
          </a:prstGeom>
          <a:ln>
            <a:solidFill>
              <a:srgbClr val="00B0F0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5900230"/>
      </p:ext>
    </p:extLst>
  </p:cSld>
  <p:clrMapOvr>
    <a:masterClrMapping/>
  </p:clrMapOvr>
  <p:transition spd="med">
    <p:pull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>
            <a:extLst>
              <a:ext uri="{FF2B5EF4-FFF2-40B4-BE49-F238E27FC236}">
                <a16:creationId xmlns:a16="http://schemas.microsoft.com/office/drawing/2014/main" id="{941464C4-089A-48EE-A825-5E1062546589}"/>
              </a:ext>
            </a:extLst>
          </p:cNvPr>
          <p:cNvGrpSpPr/>
          <p:nvPr/>
        </p:nvGrpSpPr>
        <p:grpSpPr>
          <a:xfrm>
            <a:off x="0" y="188687"/>
            <a:ext cx="188686" cy="592364"/>
            <a:chOff x="11571416" y="3959358"/>
            <a:chExt cx="620584" cy="1723139"/>
          </a:xfrm>
        </p:grpSpPr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1B9CA4BF-4A04-47D1-A56E-9C8435AA0D10}"/>
                </a:ext>
              </a:extLst>
            </p:cNvPr>
            <p:cNvSpPr/>
            <p:nvPr/>
          </p:nvSpPr>
          <p:spPr>
            <a:xfrm>
              <a:off x="11571416" y="3959358"/>
              <a:ext cx="620584" cy="1723137"/>
            </a:xfrm>
            <a:prstGeom prst="rect">
              <a:avLst/>
            </a:prstGeom>
            <a:solidFill>
              <a:srgbClr val="3E41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1F6B1E5A-4A85-46D8-A3F7-2F07A3681488}"/>
                </a:ext>
              </a:extLst>
            </p:cNvPr>
            <p:cNvSpPr/>
            <p:nvPr/>
          </p:nvSpPr>
          <p:spPr>
            <a:xfrm>
              <a:off x="11571416" y="5115169"/>
              <a:ext cx="620584" cy="567328"/>
            </a:xfrm>
            <a:prstGeom prst="rect">
              <a:avLst/>
            </a:prstGeom>
            <a:solidFill>
              <a:srgbClr val="CF01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4365FEAD-72E8-4D6F-8794-282F5ECA974C}"/>
              </a:ext>
            </a:extLst>
          </p:cNvPr>
          <p:cNvGrpSpPr/>
          <p:nvPr/>
        </p:nvGrpSpPr>
        <p:grpSpPr>
          <a:xfrm>
            <a:off x="0" y="188687"/>
            <a:ext cx="188686" cy="592364"/>
            <a:chOff x="11571416" y="3959358"/>
            <a:chExt cx="620584" cy="1723139"/>
          </a:xfrm>
        </p:grpSpPr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F9E80019-8587-45DB-BA55-45D782EBC56A}"/>
                </a:ext>
              </a:extLst>
            </p:cNvPr>
            <p:cNvSpPr/>
            <p:nvPr/>
          </p:nvSpPr>
          <p:spPr>
            <a:xfrm>
              <a:off x="11571416" y="3959358"/>
              <a:ext cx="620584" cy="1723137"/>
            </a:xfrm>
            <a:prstGeom prst="rect">
              <a:avLst/>
            </a:prstGeom>
            <a:solidFill>
              <a:srgbClr val="3E41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562E5E3B-D9BB-41FF-A78F-5F606C60B86D}"/>
                </a:ext>
              </a:extLst>
            </p:cNvPr>
            <p:cNvSpPr/>
            <p:nvPr/>
          </p:nvSpPr>
          <p:spPr>
            <a:xfrm>
              <a:off x="11571416" y="5115169"/>
              <a:ext cx="620584" cy="567328"/>
            </a:xfrm>
            <a:prstGeom prst="rect">
              <a:avLst/>
            </a:prstGeom>
            <a:solidFill>
              <a:srgbClr val="CF01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F6C11BCD-62AE-9439-6FE5-CE80C72E8306}"/>
              </a:ext>
            </a:extLst>
          </p:cNvPr>
          <p:cNvSpPr txBox="1"/>
          <p:nvPr/>
        </p:nvSpPr>
        <p:spPr>
          <a:xfrm>
            <a:off x="517358" y="196275"/>
            <a:ext cx="53901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黑体" panose="02010609060101010101" pitchFamily="49" charset="-122"/>
                <a:ea typeface="黑体" panose="02010609060101010101" pitchFamily="49" charset="-122"/>
              </a:rPr>
              <a:t>功能设计</a:t>
            </a:r>
            <a:r>
              <a:rPr lang="en-US" altLang="zh-CN" sz="3200" dirty="0">
                <a:latin typeface="黑体" panose="02010609060101010101" pitchFamily="49" charset="-122"/>
                <a:ea typeface="黑体" panose="02010609060101010101" pitchFamily="49" charset="-122"/>
              </a:rPr>
              <a:t>——OTA</a:t>
            </a:r>
            <a:r>
              <a:rPr lang="zh-CN" altLang="en-US" sz="3200" dirty="0">
                <a:latin typeface="黑体" panose="02010609060101010101" pitchFamily="49" charset="-122"/>
                <a:ea typeface="黑体" panose="02010609060101010101" pitchFamily="49" charset="-122"/>
              </a:rPr>
              <a:t>升级</a:t>
            </a:r>
            <a:endParaRPr lang="zh-CN" altLang="zh-CN" sz="32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1445A19-D43C-3F54-19AF-233DB216C2A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25"/>
          <a:stretch/>
        </p:blipFill>
        <p:spPr bwMode="auto">
          <a:xfrm>
            <a:off x="752355" y="1999398"/>
            <a:ext cx="9435830" cy="485860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E9233BBB-D869-D5BB-0EB5-03FA0F931CBF}"/>
              </a:ext>
            </a:extLst>
          </p:cNvPr>
          <p:cNvSpPr txBox="1"/>
          <p:nvPr/>
        </p:nvSpPr>
        <p:spPr>
          <a:xfrm>
            <a:off x="752355" y="1172744"/>
            <a:ext cx="81236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使用</a:t>
            </a:r>
            <a:r>
              <a:rPr lang="en-US" altLang="zh-CN" sz="2400" dirty="0" err="1">
                <a:latin typeface="宋体" panose="02010600030101010101" pitchFamily="2" charset="-122"/>
                <a:ea typeface="宋体" panose="02010600030101010101" pitchFamily="2" charset="-122"/>
              </a:rPr>
              <a:t>OneOS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组件和移动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CMS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平台实现设备的差分升级。</a:t>
            </a:r>
          </a:p>
        </p:txBody>
      </p:sp>
    </p:spTree>
    <p:extLst>
      <p:ext uri="{BB962C8B-B14F-4D97-AF65-F5344CB8AC3E}">
        <p14:creationId xmlns:p14="http://schemas.microsoft.com/office/powerpoint/2010/main" val="3357176134"/>
      </p:ext>
    </p:extLst>
  </p:cSld>
  <p:clrMapOvr>
    <a:masterClrMapping/>
  </p:clrMapOvr>
  <p:transition spd="med">
    <p:pull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>
            <a:extLst>
              <a:ext uri="{FF2B5EF4-FFF2-40B4-BE49-F238E27FC236}">
                <a16:creationId xmlns:a16="http://schemas.microsoft.com/office/drawing/2014/main" id="{941464C4-089A-48EE-A825-5E1062546589}"/>
              </a:ext>
            </a:extLst>
          </p:cNvPr>
          <p:cNvGrpSpPr/>
          <p:nvPr/>
        </p:nvGrpSpPr>
        <p:grpSpPr>
          <a:xfrm>
            <a:off x="0" y="188687"/>
            <a:ext cx="188686" cy="592364"/>
            <a:chOff x="11571416" y="3959358"/>
            <a:chExt cx="620584" cy="1723139"/>
          </a:xfrm>
        </p:grpSpPr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1B9CA4BF-4A04-47D1-A56E-9C8435AA0D10}"/>
                </a:ext>
              </a:extLst>
            </p:cNvPr>
            <p:cNvSpPr/>
            <p:nvPr/>
          </p:nvSpPr>
          <p:spPr>
            <a:xfrm>
              <a:off x="11571416" y="3959358"/>
              <a:ext cx="620584" cy="1723137"/>
            </a:xfrm>
            <a:prstGeom prst="rect">
              <a:avLst/>
            </a:prstGeom>
            <a:solidFill>
              <a:srgbClr val="3E41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1F6B1E5A-4A85-46D8-A3F7-2F07A3681488}"/>
                </a:ext>
              </a:extLst>
            </p:cNvPr>
            <p:cNvSpPr/>
            <p:nvPr/>
          </p:nvSpPr>
          <p:spPr>
            <a:xfrm>
              <a:off x="11571416" y="5115169"/>
              <a:ext cx="620584" cy="567328"/>
            </a:xfrm>
            <a:prstGeom prst="rect">
              <a:avLst/>
            </a:prstGeom>
            <a:solidFill>
              <a:srgbClr val="CF01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4365FEAD-72E8-4D6F-8794-282F5ECA974C}"/>
              </a:ext>
            </a:extLst>
          </p:cNvPr>
          <p:cNvGrpSpPr/>
          <p:nvPr/>
        </p:nvGrpSpPr>
        <p:grpSpPr>
          <a:xfrm>
            <a:off x="0" y="188687"/>
            <a:ext cx="188686" cy="592364"/>
            <a:chOff x="11571416" y="3959358"/>
            <a:chExt cx="620584" cy="1723139"/>
          </a:xfrm>
        </p:grpSpPr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F9E80019-8587-45DB-BA55-45D782EBC56A}"/>
                </a:ext>
              </a:extLst>
            </p:cNvPr>
            <p:cNvSpPr/>
            <p:nvPr/>
          </p:nvSpPr>
          <p:spPr>
            <a:xfrm>
              <a:off x="11571416" y="3959358"/>
              <a:ext cx="620584" cy="1723137"/>
            </a:xfrm>
            <a:prstGeom prst="rect">
              <a:avLst/>
            </a:prstGeom>
            <a:solidFill>
              <a:srgbClr val="3E41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562E5E3B-D9BB-41FF-A78F-5F606C60B86D}"/>
                </a:ext>
              </a:extLst>
            </p:cNvPr>
            <p:cNvSpPr/>
            <p:nvPr/>
          </p:nvSpPr>
          <p:spPr>
            <a:xfrm>
              <a:off x="11571416" y="5115169"/>
              <a:ext cx="620584" cy="567328"/>
            </a:xfrm>
            <a:prstGeom prst="rect">
              <a:avLst/>
            </a:prstGeom>
            <a:solidFill>
              <a:srgbClr val="CF01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F6C11BCD-62AE-9439-6FE5-CE80C72E8306}"/>
              </a:ext>
            </a:extLst>
          </p:cNvPr>
          <p:cNvSpPr txBox="1"/>
          <p:nvPr/>
        </p:nvSpPr>
        <p:spPr>
          <a:xfrm>
            <a:off x="517358" y="196275"/>
            <a:ext cx="53901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黑体" panose="02010609060101010101" pitchFamily="49" charset="-122"/>
                <a:ea typeface="黑体" panose="02010609060101010101" pitchFamily="49" charset="-122"/>
              </a:rPr>
              <a:t>实物演示流程</a:t>
            </a:r>
            <a:endParaRPr lang="zh-CN" altLang="zh-CN" sz="32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D7D3A87-140A-7A7A-704E-CC8E79111F16}"/>
              </a:ext>
            </a:extLst>
          </p:cNvPr>
          <p:cNvSpPr txBox="1"/>
          <p:nvPr/>
        </p:nvSpPr>
        <p:spPr>
          <a:xfrm>
            <a:off x="2324100" y="1220300"/>
            <a:ext cx="7543799" cy="46413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4000"/>
              </a:lnSpc>
            </a:pP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1.</a:t>
            </a:r>
            <a:r>
              <a:rPr lang="zh-CN" altLang="en-US" sz="28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智能门禁</a:t>
            </a: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部分功能：</a:t>
            </a:r>
            <a:r>
              <a:rPr lang="en-US" altLang="zh-CN" sz="2800" dirty="0">
                <a:latin typeface="黑体" panose="02010609060101010101" pitchFamily="49" charset="-122"/>
                <a:ea typeface="黑体" panose="02010609060101010101" pitchFamily="49" charset="-122"/>
              </a:rPr>
              <a:t>NFC</a:t>
            </a: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开关门</a:t>
            </a:r>
          </a:p>
          <a:p>
            <a:pPr>
              <a:lnSpc>
                <a:spcPts val="4000"/>
              </a:lnSpc>
            </a:pP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2.</a:t>
            </a:r>
            <a:r>
              <a:rPr lang="zh-CN" altLang="en-US" sz="28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语音控制</a:t>
            </a: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部分功能：开灯、关灯、开门</a:t>
            </a:r>
          </a:p>
          <a:p>
            <a:pPr>
              <a:lnSpc>
                <a:spcPts val="4000"/>
              </a:lnSpc>
            </a:pP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3.</a:t>
            </a:r>
            <a:r>
              <a:rPr lang="zh-CN" altLang="en-US" sz="28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实时警报</a:t>
            </a: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部分功能、警报的</a:t>
            </a:r>
            <a:r>
              <a:rPr lang="zh-CN" altLang="en-US" sz="28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微信通知</a:t>
            </a:r>
          </a:p>
          <a:p>
            <a:pPr>
              <a:lnSpc>
                <a:spcPts val="4000"/>
              </a:lnSpc>
            </a:pP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4.演示</a:t>
            </a:r>
            <a:r>
              <a:rPr lang="zh-CN" altLang="en-US" sz="28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大屏</a:t>
            </a: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的实时数据、门禁记录、</a:t>
            </a:r>
            <a:endParaRPr lang="en-US" altLang="zh-CN" sz="2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ts val="4000"/>
              </a:lnSpc>
            </a:pPr>
            <a:r>
              <a:rPr lang="en-US" altLang="zh-CN" sz="2800" dirty="0">
                <a:latin typeface="黑体" panose="02010609060101010101" pitchFamily="49" charset="-122"/>
                <a:ea typeface="黑体" panose="02010609060101010101" pitchFamily="49" charset="-122"/>
              </a:rPr>
              <a:t>  </a:t>
            </a: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警报记录、功率监测、外借记录</a:t>
            </a:r>
          </a:p>
          <a:p>
            <a:pPr>
              <a:lnSpc>
                <a:spcPts val="4000"/>
              </a:lnSpc>
            </a:pP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5.</a:t>
            </a:r>
            <a:r>
              <a:rPr lang="zh-CN" altLang="en-US" sz="28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大屏控制</a:t>
            </a: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部分功能： 开灯、关灯、关门</a:t>
            </a:r>
          </a:p>
          <a:p>
            <a:pPr>
              <a:lnSpc>
                <a:spcPts val="4000"/>
              </a:lnSpc>
            </a:pP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6.演示</a:t>
            </a:r>
            <a:r>
              <a:rPr lang="zh-CN" altLang="en-US" sz="28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数字孪生模型</a:t>
            </a: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部分功能：开门、开灯</a:t>
            </a:r>
          </a:p>
          <a:p>
            <a:pPr>
              <a:lnSpc>
                <a:spcPts val="4000"/>
              </a:lnSpc>
            </a:pP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7.演示</a:t>
            </a:r>
            <a:r>
              <a:rPr lang="zh-CN" altLang="en-US" sz="28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微信小程序</a:t>
            </a: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：关门、关灯</a:t>
            </a:r>
            <a:endParaRPr lang="en-US" altLang="zh-CN" sz="280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ts val="4000"/>
              </a:lnSpc>
            </a:pP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（备用视频展示：8.资产管理、库存、OTA ）</a:t>
            </a:r>
          </a:p>
        </p:txBody>
      </p:sp>
    </p:spTree>
    <p:extLst>
      <p:ext uri="{BB962C8B-B14F-4D97-AF65-F5344CB8AC3E}">
        <p14:creationId xmlns:p14="http://schemas.microsoft.com/office/powerpoint/2010/main" val="871884113"/>
      </p:ext>
    </p:extLst>
  </p:cSld>
  <p:clrMapOvr>
    <a:masterClrMapping/>
  </p:clrMapOvr>
  <p:transition spd="med">
    <p:pull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851"/>
          <a:stretch>
            <a:fillRect/>
          </a:stretch>
        </p:blipFill>
        <p:spPr>
          <a:xfrm rot="8836188">
            <a:off x="3825303" y="2380525"/>
            <a:ext cx="11056882" cy="7666412"/>
          </a:xfrm>
          <a:prstGeom prst="rect">
            <a:avLst/>
          </a:prstGeom>
        </p:spPr>
      </p:pic>
      <p:grpSp>
        <p:nvGrpSpPr>
          <p:cNvPr id="27" name="组合 26"/>
          <p:cNvGrpSpPr/>
          <p:nvPr/>
        </p:nvGrpSpPr>
        <p:grpSpPr>
          <a:xfrm>
            <a:off x="0" y="2710631"/>
            <a:ext cx="762000" cy="1590622"/>
            <a:chOff x="11891524" y="3363602"/>
            <a:chExt cx="3362326" cy="1590622"/>
          </a:xfrm>
        </p:grpSpPr>
        <p:sp>
          <p:nvSpPr>
            <p:cNvPr id="29" name="矩形 28"/>
            <p:cNvSpPr/>
            <p:nvPr/>
          </p:nvSpPr>
          <p:spPr>
            <a:xfrm>
              <a:off x="11891524" y="3363602"/>
              <a:ext cx="3362325" cy="1577634"/>
            </a:xfrm>
            <a:prstGeom prst="rect">
              <a:avLst/>
            </a:prstGeom>
            <a:solidFill>
              <a:srgbClr val="3E41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矩形 29"/>
            <p:cNvSpPr/>
            <p:nvPr/>
          </p:nvSpPr>
          <p:spPr>
            <a:xfrm>
              <a:off x="11891524" y="4500798"/>
              <a:ext cx="3362326" cy="453426"/>
            </a:xfrm>
            <a:prstGeom prst="rect">
              <a:avLst/>
            </a:prstGeom>
            <a:solidFill>
              <a:srgbClr val="CF01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1" name="TextBox 12"/>
          <p:cNvSpPr txBox="1"/>
          <p:nvPr/>
        </p:nvSpPr>
        <p:spPr>
          <a:xfrm>
            <a:off x="1347975" y="2837712"/>
            <a:ext cx="4499177" cy="1323472"/>
          </a:xfrm>
          <a:prstGeom prst="rect">
            <a:avLst/>
          </a:prstGeom>
          <a:noFill/>
        </p:spPr>
        <p:txBody>
          <a:bodyPr wrap="square" lIns="91472" tIns="45736" rIns="91472" bIns="45736" rtlCol="0" anchor="ctr">
            <a:spAutoFit/>
          </a:bodyPr>
          <a:lstStyle>
            <a:defPPr>
              <a:defRPr lang="zh-CN"/>
            </a:defPPr>
            <a:lvl1pPr algn="ctr">
              <a:defRPr sz="6000" b="1">
                <a:gradFill>
                  <a:gsLst>
                    <a:gs pos="0">
                      <a:schemeClr val="bg1">
                        <a:shade val="30000"/>
                        <a:satMod val="115000"/>
                      </a:schemeClr>
                    </a:gs>
                    <a:gs pos="50000">
                      <a:schemeClr val="bg1">
                        <a:shade val="67500"/>
                        <a:satMod val="115000"/>
                      </a:schemeClr>
                    </a:gs>
                    <a:gs pos="100000">
                      <a:schemeClr val="bg1">
                        <a:shade val="100000"/>
                        <a:satMod val="115000"/>
                      </a:schemeClr>
                    </a:gs>
                  </a:gsLst>
                  <a:lin ang="16200000" scaled="1"/>
                </a:gra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lang="en-US" altLang="zh-CN" sz="8000" dirty="0">
                <a:solidFill>
                  <a:srgbClr val="3E4150"/>
                </a:solidFill>
              </a:rPr>
              <a:t>END</a:t>
            </a:r>
            <a:endParaRPr lang="zh-CN" altLang="en-US" sz="8000" dirty="0">
              <a:solidFill>
                <a:srgbClr val="3E4150"/>
              </a:solidFill>
            </a:endParaRPr>
          </a:p>
        </p:txBody>
      </p:sp>
    </p:spTree>
  </p:cSld>
  <p:clrMapOvr>
    <a:masterClrMapping/>
  </p:clrMapOvr>
  <p:transition spd="med">
    <p:pull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6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6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0" y="188687"/>
            <a:ext cx="188686" cy="592364"/>
            <a:chOff x="11571416" y="3959358"/>
            <a:chExt cx="620584" cy="1723139"/>
          </a:xfrm>
        </p:grpSpPr>
        <p:sp>
          <p:nvSpPr>
            <p:cNvPr id="5" name="矩形 4"/>
            <p:cNvSpPr/>
            <p:nvPr/>
          </p:nvSpPr>
          <p:spPr>
            <a:xfrm>
              <a:off x="11571416" y="3959358"/>
              <a:ext cx="620584" cy="1723137"/>
            </a:xfrm>
            <a:prstGeom prst="rect">
              <a:avLst/>
            </a:prstGeom>
            <a:solidFill>
              <a:srgbClr val="3E41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11571416" y="5115169"/>
              <a:ext cx="620584" cy="567328"/>
            </a:xfrm>
            <a:prstGeom prst="rect">
              <a:avLst/>
            </a:prstGeom>
            <a:solidFill>
              <a:srgbClr val="CF01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414673" y="178263"/>
            <a:ext cx="52629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solidFill>
                  <a:srgbClr val="3E41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为何要建立智慧实验室？</a:t>
            </a:r>
          </a:p>
        </p:txBody>
      </p:sp>
      <p:grpSp>
        <p:nvGrpSpPr>
          <p:cNvPr id="9" name="组合 8"/>
          <p:cNvGrpSpPr/>
          <p:nvPr/>
        </p:nvGrpSpPr>
        <p:grpSpPr>
          <a:xfrm>
            <a:off x="4552459" y="1831062"/>
            <a:ext cx="930728" cy="1234087"/>
            <a:chOff x="4845857" y="2003782"/>
            <a:chExt cx="930728" cy="1234087"/>
          </a:xfrm>
        </p:grpSpPr>
        <p:sp>
          <p:nvSpPr>
            <p:cNvPr id="10" name="平行四边形 9"/>
            <p:cNvSpPr/>
            <p:nvPr/>
          </p:nvSpPr>
          <p:spPr>
            <a:xfrm rot="5400000" flipH="1" flipV="1">
              <a:off x="4694177" y="2155462"/>
              <a:ext cx="1234087" cy="930728"/>
            </a:xfrm>
            <a:prstGeom prst="parallelogram">
              <a:avLst/>
            </a:prstGeom>
            <a:solidFill>
              <a:srgbClr val="3E41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5143541" y="2475900"/>
              <a:ext cx="41549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01</a:t>
              </a:r>
              <a:endParaRPr lang="zh-CN" altLang="en-US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6096000" y="1831062"/>
            <a:ext cx="930728" cy="1234087"/>
            <a:chOff x="6389398" y="2003782"/>
            <a:chExt cx="930728" cy="1234087"/>
          </a:xfrm>
        </p:grpSpPr>
        <p:sp>
          <p:nvSpPr>
            <p:cNvPr id="13" name="平行四边形 12"/>
            <p:cNvSpPr/>
            <p:nvPr/>
          </p:nvSpPr>
          <p:spPr>
            <a:xfrm rot="16200000" flipV="1">
              <a:off x="6237718" y="2155462"/>
              <a:ext cx="1234087" cy="930728"/>
            </a:xfrm>
            <a:prstGeom prst="parallelogram">
              <a:avLst/>
            </a:prstGeom>
            <a:solidFill>
              <a:srgbClr val="C001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6547275" y="2391075"/>
              <a:ext cx="41549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04</a:t>
              </a:r>
              <a:endParaRPr lang="zh-CN" altLang="en-US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4552773" y="3423238"/>
            <a:ext cx="930728" cy="1234087"/>
            <a:chOff x="4845858" y="3331839"/>
            <a:chExt cx="930728" cy="1234087"/>
          </a:xfrm>
        </p:grpSpPr>
        <p:sp>
          <p:nvSpPr>
            <p:cNvPr id="16" name="平行四边形 15"/>
            <p:cNvSpPr/>
            <p:nvPr/>
          </p:nvSpPr>
          <p:spPr>
            <a:xfrm rot="5400000" flipH="1" flipV="1">
              <a:off x="4694178" y="3483519"/>
              <a:ext cx="1234087" cy="930728"/>
            </a:xfrm>
            <a:prstGeom prst="parallelogram">
              <a:avLst/>
            </a:prstGeom>
            <a:solidFill>
              <a:srgbClr val="3E41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5008891" y="3686863"/>
              <a:ext cx="41549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02</a:t>
              </a:r>
              <a:endParaRPr lang="zh-CN" altLang="en-US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6096000" y="3423239"/>
            <a:ext cx="930728" cy="1234087"/>
            <a:chOff x="6389399" y="3331839"/>
            <a:chExt cx="930728" cy="1234087"/>
          </a:xfrm>
        </p:grpSpPr>
        <p:sp>
          <p:nvSpPr>
            <p:cNvPr id="19" name="平行四边形 18"/>
            <p:cNvSpPr/>
            <p:nvPr/>
          </p:nvSpPr>
          <p:spPr>
            <a:xfrm rot="16200000" flipV="1">
              <a:off x="6237719" y="3483519"/>
              <a:ext cx="1234087" cy="930728"/>
            </a:xfrm>
            <a:prstGeom prst="parallelogram">
              <a:avLst/>
            </a:prstGeom>
            <a:solidFill>
              <a:srgbClr val="C001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6547274" y="3686863"/>
              <a:ext cx="41549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05</a:t>
              </a:r>
              <a:endParaRPr lang="zh-CN" altLang="en-US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4552458" y="5083403"/>
            <a:ext cx="930728" cy="1234087"/>
            <a:chOff x="4845857" y="4659896"/>
            <a:chExt cx="930728" cy="1234087"/>
          </a:xfrm>
        </p:grpSpPr>
        <p:sp>
          <p:nvSpPr>
            <p:cNvPr id="22" name="平行四边形 21"/>
            <p:cNvSpPr/>
            <p:nvPr/>
          </p:nvSpPr>
          <p:spPr>
            <a:xfrm rot="5400000" flipH="1" flipV="1">
              <a:off x="4694177" y="4811576"/>
              <a:ext cx="1234087" cy="930728"/>
            </a:xfrm>
            <a:prstGeom prst="parallelogram">
              <a:avLst/>
            </a:prstGeom>
            <a:solidFill>
              <a:srgbClr val="3E41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5062189" y="5108324"/>
              <a:ext cx="41549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03</a:t>
              </a:r>
              <a:endParaRPr lang="zh-CN" altLang="en-US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6095999" y="5066788"/>
            <a:ext cx="930728" cy="1234087"/>
            <a:chOff x="6389398" y="4659896"/>
            <a:chExt cx="930728" cy="1234087"/>
          </a:xfrm>
        </p:grpSpPr>
        <p:sp>
          <p:nvSpPr>
            <p:cNvPr id="25" name="平行四边形 24"/>
            <p:cNvSpPr/>
            <p:nvPr/>
          </p:nvSpPr>
          <p:spPr>
            <a:xfrm rot="16200000" flipV="1">
              <a:off x="6237718" y="4811576"/>
              <a:ext cx="1234087" cy="930728"/>
            </a:xfrm>
            <a:prstGeom prst="parallelogram">
              <a:avLst/>
            </a:prstGeom>
            <a:solidFill>
              <a:srgbClr val="C001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>
              <a:off x="6647012" y="5108889"/>
              <a:ext cx="41549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06</a:t>
              </a:r>
              <a:endParaRPr lang="zh-CN" altLang="en-US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762590" y="1890391"/>
            <a:ext cx="3279088" cy="458030"/>
            <a:chOff x="1046727" y="2160479"/>
            <a:chExt cx="3279088" cy="458030"/>
          </a:xfrm>
        </p:grpSpPr>
        <p:sp>
          <p:nvSpPr>
            <p:cNvPr id="33" name="矩形 32"/>
            <p:cNvSpPr/>
            <p:nvPr/>
          </p:nvSpPr>
          <p:spPr>
            <a:xfrm>
              <a:off x="1046727" y="2175631"/>
              <a:ext cx="3279088" cy="44287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zh-CN" altLang="en-US" dirty="0">
                  <a:latin typeface="黑体" panose="02010609060101010101" pitchFamily="49" charset="-122"/>
                  <a:ea typeface="黑体" panose="02010609060101010101" pitchFamily="49" charset="-122"/>
                </a:rPr>
                <a:t>仪器常开不关，</a:t>
              </a:r>
              <a:r>
                <a:rPr lang="zh-CN" altLang="en-US" dirty="0">
                  <a:solidFill>
                    <a:srgbClr val="FF00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浪费</a:t>
              </a:r>
              <a:r>
                <a:rPr lang="zh-CN" altLang="en-US" dirty="0">
                  <a:latin typeface="黑体" panose="02010609060101010101" pitchFamily="49" charset="-122"/>
                  <a:ea typeface="黑体" panose="02010609060101010101" pitchFamily="49" charset="-122"/>
                </a:rPr>
                <a:t>能源</a:t>
              </a:r>
              <a:endParaRPr lang="en-US" altLang="zh-CN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2" name="椭圆 1"/>
            <p:cNvSpPr/>
            <p:nvPr/>
          </p:nvSpPr>
          <p:spPr>
            <a:xfrm>
              <a:off x="4170438" y="2160479"/>
              <a:ext cx="82926" cy="82926"/>
            </a:xfrm>
            <a:prstGeom prst="ellipse">
              <a:avLst/>
            </a:prstGeom>
            <a:solidFill>
              <a:srgbClr val="3E41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753329" y="3427283"/>
            <a:ext cx="3279088" cy="1330274"/>
            <a:chOff x="1046727" y="3345346"/>
            <a:chExt cx="3279088" cy="1330274"/>
          </a:xfrm>
        </p:grpSpPr>
        <p:sp>
          <p:nvSpPr>
            <p:cNvPr id="34" name="矩形 33"/>
            <p:cNvSpPr/>
            <p:nvPr/>
          </p:nvSpPr>
          <p:spPr>
            <a:xfrm>
              <a:off x="1046727" y="3401745"/>
              <a:ext cx="3279088" cy="12738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zh-CN" altLang="en-US" dirty="0">
                  <a:latin typeface="黑体" panose="02010609060101010101" pitchFamily="49" charset="-122"/>
                  <a:ea typeface="黑体" panose="02010609060101010101" pitchFamily="49" charset="-122"/>
                </a:rPr>
                <a:t>某些贵重仪器对温湿度、光强等</a:t>
              </a:r>
              <a:r>
                <a:rPr lang="zh-CN" altLang="en-US" dirty="0">
                  <a:solidFill>
                    <a:srgbClr val="FF00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环境条件</a:t>
              </a:r>
              <a:r>
                <a:rPr lang="zh-CN" altLang="en-US" dirty="0">
                  <a:latin typeface="黑体" panose="02010609060101010101" pitchFamily="49" charset="-122"/>
                  <a:ea typeface="黑体" panose="02010609060101010101" pitchFamily="49" charset="-122"/>
                </a:rPr>
                <a:t>要求严苛，实验室目前的条件无法满足</a:t>
              </a:r>
              <a:endParaRPr lang="en-US" altLang="zh-CN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39" name="椭圆 38"/>
            <p:cNvSpPr/>
            <p:nvPr/>
          </p:nvSpPr>
          <p:spPr>
            <a:xfrm>
              <a:off x="4096376" y="3345346"/>
              <a:ext cx="82926" cy="82926"/>
            </a:xfrm>
            <a:prstGeom prst="ellipse">
              <a:avLst/>
            </a:prstGeom>
            <a:solidFill>
              <a:srgbClr val="3E41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714003" y="5252681"/>
            <a:ext cx="3279088" cy="929248"/>
            <a:chOff x="1046727" y="4729014"/>
            <a:chExt cx="3279088" cy="929248"/>
          </a:xfrm>
        </p:grpSpPr>
        <p:sp>
          <p:nvSpPr>
            <p:cNvPr id="35" name="矩形 34"/>
            <p:cNvSpPr/>
            <p:nvPr/>
          </p:nvSpPr>
          <p:spPr>
            <a:xfrm>
              <a:off x="1046727" y="4799885"/>
              <a:ext cx="3279088" cy="8583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zh-CN" altLang="en-US" dirty="0">
                  <a:latin typeface="黑体" panose="02010609060101010101" pitchFamily="49" charset="-122"/>
                  <a:ea typeface="黑体" panose="02010609060101010101" pitchFamily="49" charset="-122"/>
                </a:rPr>
                <a:t>无法对</a:t>
              </a:r>
              <a:r>
                <a:rPr lang="zh-CN" altLang="en-US" dirty="0">
                  <a:solidFill>
                    <a:srgbClr val="FF00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库存</a:t>
              </a:r>
              <a:r>
                <a:rPr lang="zh-CN" altLang="en-US" dirty="0">
                  <a:latin typeface="黑体" panose="02010609060101010101" pitchFamily="49" charset="-122"/>
                  <a:ea typeface="黑体" panose="02010609060101010101" pitchFamily="49" charset="-122"/>
                </a:rPr>
                <a:t>进行实时监测，不容易对库存进行及时补充</a:t>
              </a:r>
              <a:endParaRPr lang="en-US" altLang="zh-CN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40" name="椭圆 39"/>
            <p:cNvSpPr/>
            <p:nvPr/>
          </p:nvSpPr>
          <p:spPr>
            <a:xfrm>
              <a:off x="4135702" y="4729014"/>
              <a:ext cx="82926" cy="82926"/>
            </a:xfrm>
            <a:prstGeom prst="ellipse">
              <a:avLst/>
            </a:prstGeom>
            <a:solidFill>
              <a:srgbClr val="3E41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7559401" y="1771427"/>
            <a:ext cx="3279088" cy="937859"/>
            <a:chOff x="7852799" y="2096149"/>
            <a:chExt cx="3279088" cy="937859"/>
          </a:xfrm>
        </p:grpSpPr>
        <p:sp>
          <p:nvSpPr>
            <p:cNvPr id="36" name="矩形 35"/>
            <p:cNvSpPr/>
            <p:nvPr/>
          </p:nvSpPr>
          <p:spPr>
            <a:xfrm>
              <a:off x="7852799" y="2175631"/>
              <a:ext cx="3279088" cy="8583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dirty="0">
                  <a:solidFill>
                    <a:srgbClr val="FF00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资产管理</a:t>
              </a:r>
              <a:r>
                <a:rPr lang="zh-CN" altLang="en-US" dirty="0">
                  <a:latin typeface="黑体" panose="02010609060101010101" pitchFamily="49" charset="-122"/>
                  <a:ea typeface="黑体" panose="02010609060101010101" pitchFamily="49" charset="-122"/>
                </a:rPr>
                <a:t>不到位，外借设备没有详细登记，造成设备丢失</a:t>
              </a:r>
              <a:endParaRPr lang="en-US" altLang="zh-CN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41" name="椭圆 40"/>
            <p:cNvSpPr/>
            <p:nvPr/>
          </p:nvSpPr>
          <p:spPr>
            <a:xfrm>
              <a:off x="7912618" y="2096149"/>
              <a:ext cx="82926" cy="82926"/>
            </a:xfrm>
            <a:prstGeom prst="ellipse">
              <a:avLst/>
            </a:prstGeom>
            <a:solidFill>
              <a:srgbClr val="CF01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7559401" y="3347414"/>
            <a:ext cx="3279088" cy="1689373"/>
            <a:chOff x="7852799" y="3401745"/>
            <a:chExt cx="3279088" cy="1689373"/>
          </a:xfrm>
        </p:grpSpPr>
        <p:sp>
          <p:nvSpPr>
            <p:cNvPr id="37" name="矩形 36"/>
            <p:cNvSpPr/>
            <p:nvPr/>
          </p:nvSpPr>
          <p:spPr>
            <a:xfrm>
              <a:off x="7852799" y="3401745"/>
              <a:ext cx="3279088" cy="168937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dirty="0">
                  <a:latin typeface="黑体" panose="02010609060101010101" pitchFamily="49" charset="-122"/>
                  <a:ea typeface="黑体" panose="02010609060101010101" pitchFamily="49" charset="-122"/>
                </a:rPr>
                <a:t>无法对危险因素（如危险气体的泄露）做出实时</a:t>
              </a:r>
              <a:r>
                <a:rPr lang="zh-CN" altLang="en-US" dirty="0">
                  <a:solidFill>
                    <a:srgbClr val="FF00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警报</a:t>
              </a:r>
              <a:r>
                <a:rPr lang="zh-CN" altLang="en-US" dirty="0">
                  <a:latin typeface="黑体" panose="02010609060101010101" pitchFamily="49" charset="-122"/>
                  <a:ea typeface="黑体" panose="02010609060101010101" pitchFamily="49" charset="-122"/>
                </a:rPr>
                <a:t>，容易造成重大安全事件（火灾、有害气体中毒等）</a:t>
              </a:r>
              <a:endParaRPr lang="en-US" altLang="zh-CN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42" name="椭圆 41"/>
            <p:cNvSpPr/>
            <p:nvPr/>
          </p:nvSpPr>
          <p:spPr>
            <a:xfrm>
              <a:off x="7891518" y="3432713"/>
              <a:ext cx="82926" cy="82926"/>
            </a:xfrm>
            <a:prstGeom prst="ellipse">
              <a:avLst/>
            </a:prstGeom>
            <a:solidFill>
              <a:srgbClr val="CF01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7559401" y="5211218"/>
            <a:ext cx="3279088" cy="901803"/>
            <a:chOff x="7852799" y="4737415"/>
            <a:chExt cx="3279088" cy="901803"/>
          </a:xfrm>
        </p:grpSpPr>
        <p:sp>
          <p:nvSpPr>
            <p:cNvPr id="38" name="矩形 37"/>
            <p:cNvSpPr/>
            <p:nvPr/>
          </p:nvSpPr>
          <p:spPr>
            <a:xfrm>
              <a:off x="7852799" y="4780841"/>
              <a:ext cx="3279088" cy="8583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dirty="0">
                  <a:solidFill>
                    <a:srgbClr val="FF00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门禁</a:t>
              </a:r>
              <a:r>
                <a:rPr lang="zh-CN" altLang="en-US" dirty="0">
                  <a:latin typeface="黑体" panose="02010609060101010101" pitchFamily="49" charset="-122"/>
                  <a:ea typeface="黑体" panose="02010609060101010101" pitchFamily="49" charset="-122"/>
                </a:rPr>
                <a:t>系统不方便，人员管理混乱</a:t>
              </a:r>
              <a:endParaRPr lang="en-US" altLang="zh-CN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43" name="椭圆 42"/>
            <p:cNvSpPr/>
            <p:nvPr/>
          </p:nvSpPr>
          <p:spPr>
            <a:xfrm>
              <a:off x="7891518" y="4737415"/>
              <a:ext cx="82926" cy="82926"/>
            </a:xfrm>
            <a:prstGeom prst="ellipse">
              <a:avLst/>
            </a:prstGeom>
            <a:solidFill>
              <a:srgbClr val="CF01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CE60717B-AAD1-DE65-9E2A-E5F42941E63C}"/>
              </a:ext>
            </a:extLst>
          </p:cNvPr>
          <p:cNvSpPr txBox="1"/>
          <p:nvPr/>
        </p:nvSpPr>
        <p:spPr>
          <a:xfrm>
            <a:off x="188686" y="1070126"/>
            <a:ext cx="50495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/>
              <a:t>目前的实验室存在以下</a:t>
            </a:r>
            <a:r>
              <a:rPr lang="en-US" altLang="zh-CN" sz="2800" b="1" dirty="0"/>
              <a:t>6</a:t>
            </a:r>
            <a:r>
              <a:rPr lang="zh-CN" altLang="en-US" sz="2800" b="1" dirty="0"/>
              <a:t>个问题：</a:t>
            </a:r>
          </a:p>
        </p:txBody>
      </p:sp>
    </p:spTree>
  </p:cSld>
  <p:clrMapOvr>
    <a:masterClrMapping/>
  </p:clrMapOvr>
  <p:transition spd="med">
    <p:pull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直接连接符 8"/>
          <p:cNvCxnSpPr>
            <a:cxnSpLocks/>
          </p:cNvCxnSpPr>
          <p:nvPr/>
        </p:nvCxnSpPr>
        <p:spPr>
          <a:xfrm>
            <a:off x="7642839" y="1744236"/>
            <a:ext cx="0" cy="401699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rot="5400000">
            <a:off x="8271058" y="1116017"/>
            <a:ext cx="0" cy="1256437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>
            <a:cxnSpLocks/>
          </p:cNvCxnSpPr>
          <p:nvPr/>
        </p:nvCxnSpPr>
        <p:spPr>
          <a:xfrm flipH="1">
            <a:off x="7644282" y="2796772"/>
            <a:ext cx="759720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>
            <a:cxnSpLocks/>
          </p:cNvCxnSpPr>
          <p:nvPr/>
        </p:nvCxnSpPr>
        <p:spPr>
          <a:xfrm flipH="1">
            <a:off x="7642839" y="5754195"/>
            <a:ext cx="820728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组合 13"/>
          <p:cNvGrpSpPr/>
          <p:nvPr/>
        </p:nvGrpSpPr>
        <p:grpSpPr>
          <a:xfrm>
            <a:off x="8345462" y="5387067"/>
            <a:ext cx="2433376" cy="662691"/>
            <a:chOff x="3952875" y="1970088"/>
            <a:chExt cx="4041675" cy="773112"/>
          </a:xfrm>
          <a:solidFill>
            <a:srgbClr val="3E4150"/>
          </a:solidFill>
        </p:grpSpPr>
        <p:sp>
          <p:nvSpPr>
            <p:cNvPr id="15" name="圆角矩形 14"/>
            <p:cNvSpPr/>
            <p:nvPr/>
          </p:nvSpPr>
          <p:spPr>
            <a:xfrm>
              <a:off x="3952875" y="1970088"/>
              <a:ext cx="4041675" cy="773112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sz="1600" noProof="1"/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5199084" y="2125811"/>
              <a:ext cx="1761478" cy="466778"/>
            </a:xfrm>
            <a:prstGeom prst="rect">
              <a:avLst/>
            </a:prstGeom>
            <a:grpFill/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资产管理</a:t>
              </a:r>
              <a:endPara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A6BE8C99-1C19-B391-A3C1-32743CA0C618}"/>
              </a:ext>
            </a:extLst>
          </p:cNvPr>
          <p:cNvCxnSpPr>
            <a:cxnSpLocks/>
          </p:cNvCxnSpPr>
          <p:nvPr/>
        </p:nvCxnSpPr>
        <p:spPr>
          <a:xfrm flipH="1">
            <a:off x="7076838" y="3786678"/>
            <a:ext cx="566001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EE164931-E1C4-2E6A-A754-AD8791FAB7E7}"/>
              </a:ext>
            </a:extLst>
          </p:cNvPr>
          <p:cNvCxnSpPr>
            <a:cxnSpLocks/>
          </p:cNvCxnSpPr>
          <p:nvPr/>
        </p:nvCxnSpPr>
        <p:spPr>
          <a:xfrm flipV="1">
            <a:off x="4578692" y="1848315"/>
            <a:ext cx="7013" cy="391292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B7D18E0D-79BD-64D9-1011-BC5D1A8BAE7D}"/>
              </a:ext>
            </a:extLst>
          </p:cNvPr>
          <p:cNvCxnSpPr>
            <a:cxnSpLocks/>
            <a:endCxn id="42" idx="3"/>
          </p:cNvCxnSpPr>
          <p:nvPr/>
        </p:nvCxnSpPr>
        <p:spPr>
          <a:xfrm flipH="1">
            <a:off x="3927500" y="4848726"/>
            <a:ext cx="646627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id="{0AB5F732-9973-B284-4E5F-036B78483059}"/>
              </a:ext>
            </a:extLst>
          </p:cNvPr>
          <p:cNvCxnSpPr>
            <a:cxnSpLocks/>
          </p:cNvCxnSpPr>
          <p:nvPr/>
        </p:nvCxnSpPr>
        <p:spPr>
          <a:xfrm rot="10800000" flipH="1">
            <a:off x="3731289" y="2822594"/>
            <a:ext cx="854413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>
            <a:extLst>
              <a:ext uri="{FF2B5EF4-FFF2-40B4-BE49-F238E27FC236}">
                <a16:creationId xmlns:a16="http://schemas.microsoft.com/office/drawing/2014/main" id="{6494FEE3-DB85-815E-0CDF-11A4004F95E1}"/>
              </a:ext>
            </a:extLst>
          </p:cNvPr>
          <p:cNvCxnSpPr>
            <a:cxnSpLocks/>
          </p:cNvCxnSpPr>
          <p:nvPr/>
        </p:nvCxnSpPr>
        <p:spPr>
          <a:xfrm rot="16200000">
            <a:off x="3957486" y="1220097"/>
            <a:ext cx="0" cy="1256437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>
            <a:extLst>
              <a:ext uri="{FF2B5EF4-FFF2-40B4-BE49-F238E27FC236}">
                <a16:creationId xmlns:a16="http://schemas.microsoft.com/office/drawing/2014/main" id="{68A12222-DD32-B871-ACCF-E597154C836D}"/>
              </a:ext>
            </a:extLst>
          </p:cNvPr>
          <p:cNvCxnSpPr>
            <a:cxnSpLocks/>
          </p:cNvCxnSpPr>
          <p:nvPr/>
        </p:nvCxnSpPr>
        <p:spPr>
          <a:xfrm>
            <a:off x="4590363" y="3813822"/>
            <a:ext cx="50145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1DF59A2D-E52C-0C41-0AFD-9AD2358ABC49}"/>
              </a:ext>
            </a:extLst>
          </p:cNvPr>
          <p:cNvGrpSpPr/>
          <p:nvPr/>
        </p:nvGrpSpPr>
        <p:grpSpPr>
          <a:xfrm>
            <a:off x="8346065" y="2455916"/>
            <a:ext cx="2432774" cy="664053"/>
            <a:chOff x="3952875" y="5532438"/>
            <a:chExt cx="3961713" cy="774700"/>
          </a:xfrm>
          <a:solidFill>
            <a:srgbClr val="3E4150"/>
          </a:solidFill>
        </p:grpSpPr>
        <p:sp>
          <p:nvSpPr>
            <p:cNvPr id="50" name="圆角矩形 20">
              <a:extLst>
                <a:ext uri="{FF2B5EF4-FFF2-40B4-BE49-F238E27FC236}">
                  <a16:creationId xmlns:a16="http://schemas.microsoft.com/office/drawing/2014/main" id="{B56FACE0-C1B8-1F38-99D7-6958D36C3970}"/>
                </a:ext>
              </a:extLst>
            </p:cNvPr>
            <p:cNvSpPr/>
            <p:nvPr/>
          </p:nvSpPr>
          <p:spPr>
            <a:xfrm>
              <a:off x="3952875" y="5532438"/>
              <a:ext cx="3961713" cy="77470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sz="1600" noProof="1"/>
            </a:p>
          </p:txBody>
        </p:sp>
        <p:sp>
          <p:nvSpPr>
            <p:cNvPr id="51" name="文本框 50">
              <a:extLst>
                <a:ext uri="{FF2B5EF4-FFF2-40B4-BE49-F238E27FC236}">
                  <a16:creationId xmlns:a16="http://schemas.microsoft.com/office/drawing/2014/main" id="{C345CFEE-DD9F-4D66-755B-2207DBBF51AF}"/>
                </a:ext>
              </a:extLst>
            </p:cNvPr>
            <p:cNvSpPr txBox="1"/>
            <p:nvPr/>
          </p:nvSpPr>
          <p:spPr>
            <a:xfrm>
              <a:off x="5048407" y="5699663"/>
              <a:ext cx="1726628" cy="466778"/>
            </a:xfrm>
            <a:prstGeom prst="rect">
              <a:avLst/>
            </a:prstGeom>
            <a:grpFill/>
            <a:effectLst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24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algn="ctr"/>
              <a:r>
                <a:rPr lang="zh-CN" altLang="en-US" sz="2000" dirty="0"/>
                <a:t>功率监测</a:t>
              </a:r>
              <a:endParaRPr lang="en-US" altLang="zh-CN" sz="2000" dirty="0"/>
            </a:p>
          </p:txBody>
        </p:sp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B3076995-FED3-47BB-88DF-44C03D502D28}"/>
              </a:ext>
            </a:extLst>
          </p:cNvPr>
          <p:cNvGrpSpPr/>
          <p:nvPr/>
        </p:nvGrpSpPr>
        <p:grpSpPr>
          <a:xfrm>
            <a:off x="0" y="188687"/>
            <a:ext cx="188686" cy="592364"/>
            <a:chOff x="11571416" y="3959358"/>
            <a:chExt cx="620584" cy="1723139"/>
          </a:xfrm>
        </p:grpSpPr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8212463C-3426-489D-905D-77CB4397FF0D}"/>
                </a:ext>
              </a:extLst>
            </p:cNvPr>
            <p:cNvSpPr/>
            <p:nvPr/>
          </p:nvSpPr>
          <p:spPr>
            <a:xfrm>
              <a:off x="11571416" y="3959358"/>
              <a:ext cx="620584" cy="1723137"/>
            </a:xfrm>
            <a:prstGeom prst="rect">
              <a:avLst/>
            </a:prstGeom>
            <a:solidFill>
              <a:srgbClr val="3E41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345354B8-2351-4F37-9F04-A3B815001489}"/>
                </a:ext>
              </a:extLst>
            </p:cNvPr>
            <p:cNvSpPr/>
            <p:nvPr/>
          </p:nvSpPr>
          <p:spPr>
            <a:xfrm>
              <a:off x="11571416" y="5115169"/>
              <a:ext cx="620584" cy="567328"/>
            </a:xfrm>
            <a:prstGeom prst="rect">
              <a:avLst/>
            </a:prstGeom>
            <a:solidFill>
              <a:srgbClr val="CF01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0" name="文本框 39">
            <a:extLst>
              <a:ext uri="{FF2B5EF4-FFF2-40B4-BE49-F238E27FC236}">
                <a16:creationId xmlns:a16="http://schemas.microsoft.com/office/drawing/2014/main" id="{3742B902-9783-4680-9021-9AF0D048AB5A}"/>
              </a:ext>
            </a:extLst>
          </p:cNvPr>
          <p:cNvSpPr txBox="1"/>
          <p:nvPr/>
        </p:nvSpPr>
        <p:spPr>
          <a:xfrm>
            <a:off x="414673" y="178263"/>
            <a:ext cx="58496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 err="1">
                <a:solidFill>
                  <a:srgbClr val="3E41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iZone</a:t>
            </a:r>
            <a:r>
              <a:rPr lang="en-US" altLang="zh-CN" sz="3600" b="1" dirty="0">
                <a:solidFill>
                  <a:srgbClr val="3E41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3600" b="1" dirty="0">
                <a:solidFill>
                  <a:srgbClr val="3E41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智慧创工坊功能设计</a:t>
            </a:r>
          </a:p>
        </p:txBody>
      </p: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263F122D-4A8B-108D-CC28-7A4C4DC7C1CA}"/>
              </a:ext>
            </a:extLst>
          </p:cNvPr>
          <p:cNvGrpSpPr/>
          <p:nvPr/>
        </p:nvGrpSpPr>
        <p:grpSpPr>
          <a:xfrm>
            <a:off x="8346064" y="1437169"/>
            <a:ext cx="2432774" cy="664053"/>
            <a:chOff x="3952875" y="5532438"/>
            <a:chExt cx="3961713" cy="774700"/>
          </a:xfrm>
          <a:solidFill>
            <a:srgbClr val="3E4150"/>
          </a:solidFill>
        </p:grpSpPr>
        <p:sp>
          <p:nvSpPr>
            <p:cNvPr id="45" name="圆角矩形 20">
              <a:extLst>
                <a:ext uri="{FF2B5EF4-FFF2-40B4-BE49-F238E27FC236}">
                  <a16:creationId xmlns:a16="http://schemas.microsoft.com/office/drawing/2014/main" id="{DCC52235-25A9-8996-D22F-4DE21A542A54}"/>
                </a:ext>
              </a:extLst>
            </p:cNvPr>
            <p:cNvSpPr/>
            <p:nvPr/>
          </p:nvSpPr>
          <p:spPr>
            <a:xfrm>
              <a:off x="3952875" y="5532438"/>
              <a:ext cx="3961713" cy="77470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sz="1600" noProof="1"/>
            </a:p>
          </p:txBody>
        </p:sp>
        <p:sp>
          <p:nvSpPr>
            <p:cNvPr id="46" name="文本框 45">
              <a:extLst>
                <a:ext uri="{FF2B5EF4-FFF2-40B4-BE49-F238E27FC236}">
                  <a16:creationId xmlns:a16="http://schemas.microsoft.com/office/drawing/2014/main" id="{6A01C7CB-30A1-AA38-E012-24B70BC5795A}"/>
                </a:ext>
              </a:extLst>
            </p:cNvPr>
            <p:cNvSpPr txBox="1"/>
            <p:nvPr/>
          </p:nvSpPr>
          <p:spPr>
            <a:xfrm>
              <a:off x="4961996" y="5717529"/>
              <a:ext cx="1971413" cy="466778"/>
            </a:xfrm>
            <a:prstGeom prst="rect">
              <a:avLst/>
            </a:prstGeom>
            <a:grpFill/>
            <a:effectLst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24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algn="ctr"/>
              <a:r>
                <a:rPr lang="zh-CN" altLang="en-US" sz="2000" dirty="0"/>
                <a:t>环境监测</a:t>
              </a:r>
              <a:endParaRPr lang="en-US" altLang="zh-CN" sz="2000" dirty="0"/>
            </a:p>
          </p:txBody>
        </p:sp>
      </p:grp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08BF84BF-319C-4663-43E3-EF987CDFF6F5}"/>
              </a:ext>
            </a:extLst>
          </p:cNvPr>
          <p:cNvCxnSpPr>
            <a:cxnSpLocks/>
          </p:cNvCxnSpPr>
          <p:nvPr/>
        </p:nvCxnSpPr>
        <p:spPr>
          <a:xfrm rot="10800000" flipH="1">
            <a:off x="3735389" y="3791717"/>
            <a:ext cx="854413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09B928A8-F5C0-AA9B-5E86-384E1FCE7C15}"/>
              </a:ext>
            </a:extLst>
          </p:cNvPr>
          <p:cNvSpPr/>
          <p:nvPr/>
        </p:nvSpPr>
        <p:spPr>
          <a:xfrm>
            <a:off x="85766" y="1551799"/>
            <a:ext cx="1301205" cy="488159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实物演示</a:t>
            </a:r>
            <a:r>
              <a:rPr lang="en-US" altLang="zh-CN" b="1" dirty="0"/>
              <a:t>1</a:t>
            </a:r>
            <a:endParaRPr lang="zh-CN" altLang="en-US" b="1" dirty="0"/>
          </a:p>
        </p:txBody>
      </p:sp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0E0FCB5F-CFEB-FC76-C28D-40631922B821}"/>
              </a:ext>
            </a:extLst>
          </p:cNvPr>
          <p:cNvSpPr/>
          <p:nvPr/>
        </p:nvSpPr>
        <p:spPr>
          <a:xfrm>
            <a:off x="85766" y="3573605"/>
            <a:ext cx="1301205" cy="488159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实物演示</a:t>
            </a:r>
            <a:r>
              <a:rPr lang="en-US" altLang="zh-CN" b="1" dirty="0"/>
              <a:t>3</a:t>
            </a:r>
            <a:endParaRPr lang="zh-CN" altLang="en-US" b="1" dirty="0"/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2EC45598-108C-16C9-69D5-C3B9AC567AF6}"/>
              </a:ext>
            </a:extLst>
          </p:cNvPr>
          <p:cNvSpPr/>
          <p:nvPr/>
        </p:nvSpPr>
        <p:spPr>
          <a:xfrm>
            <a:off x="85766" y="2574328"/>
            <a:ext cx="1301205" cy="488159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实物演示</a:t>
            </a:r>
            <a:r>
              <a:rPr lang="en-US" altLang="zh-CN" b="1" dirty="0"/>
              <a:t>2</a:t>
            </a:r>
            <a:endParaRPr lang="zh-CN" altLang="en-US" b="1" dirty="0"/>
          </a:p>
        </p:txBody>
      </p: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E63CEA3F-F9A9-C20B-5AB7-976F15BA0C95}"/>
              </a:ext>
            </a:extLst>
          </p:cNvPr>
          <p:cNvCxnSpPr>
            <a:cxnSpLocks/>
          </p:cNvCxnSpPr>
          <p:nvPr/>
        </p:nvCxnSpPr>
        <p:spPr>
          <a:xfrm flipH="1">
            <a:off x="7644282" y="3793361"/>
            <a:ext cx="759720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组合 16"/>
          <p:cNvGrpSpPr/>
          <p:nvPr/>
        </p:nvGrpSpPr>
        <p:grpSpPr>
          <a:xfrm>
            <a:off x="1436915" y="3487551"/>
            <a:ext cx="2490586" cy="664053"/>
            <a:chOff x="3952875" y="3751263"/>
            <a:chExt cx="3271949" cy="774700"/>
          </a:xfrm>
          <a:solidFill>
            <a:srgbClr val="3E4150"/>
          </a:solidFill>
        </p:grpSpPr>
        <p:sp>
          <p:nvSpPr>
            <p:cNvPr id="18" name="圆角矩形 17"/>
            <p:cNvSpPr/>
            <p:nvPr/>
          </p:nvSpPr>
          <p:spPr>
            <a:xfrm>
              <a:off x="3952875" y="3751263"/>
              <a:ext cx="3271949" cy="77470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sz="1600" noProof="1"/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4835190" y="3903016"/>
              <a:ext cx="1590382" cy="466778"/>
            </a:xfrm>
            <a:prstGeom prst="rect">
              <a:avLst/>
            </a:prstGeom>
            <a:grpFill/>
            <a:effectLst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24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algn="ctr"/>
              <a:r>
                <a:rPr lang="zh-CN" altLang="en-US" sz="2000" dirty="0"/>
                <a:t>智能警报</a:t>
              </a:r>
              <a:endParaRPr lang="en-US" altLang="zh-CN" sz="2000" dirty="0"/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1440881" y="1488053"/>
            <a:ext cx="2486619" cy="664053"/>
            <a:chOff x="3952875" y="5532438"/>
            <a:chExt cx="3961713" cy="774700"/>
          </a:xfrm>
          <a:solidFill>
            <a:srgbClr val="3E4150"/>
          </a:solidFill>
        </p:grpSpPr>
        <p:sp>
          <p:nvSpPr>
            <p:cNvPr id="21" name="圆角矩形 20"/>
            <p:cNvSpPr/>
            <p:nvPr/>
          </p:nvSpPr>
          <p:spPr>
            <a:xfrm>
              <a:off x="3952875" y="5532438"/>
              <a:ext cx="3961713" cy="77470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sz="1600" noProof="1"/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4827686" y="5684191"/>
              <a:ext cx="1928724" cy="466778"/>
            </a:xfrm>
            <a:prstGeom prst="rect">
              <a:avLst/>
            </a:prstGeom>
            <a:grpFill/>
            <a:effectLst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24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algn="ctr"/>
              <a:r>
                <a:rPr lang="zh-CN" altLang="en-US" sz="2000" dirty="0"/>
                <a:t>智能门禁</a:t>
              </a:r>
              <a:endParaRPr lang="en-US" altLang="zh-CN" sz="2000" dirty="0"/>
            </a:p>
          </p:txBody>
        </p:sp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5C1789F2-DC58-6755-3E08-40D76B23D91C}"/>
              </a:ext>
            </a:extLst>
          </p:cNvPr>
          <p:cNvGrpSpPr/>
          <p:nvPr/>
        </p:nvGrpSpPr>
        <p:grpSpPr>
          <a:xfrm>
            <a:off x="1448429" y="4516699"/>
            <a:ext cx="2479071" cy="664053"/>
            <a:chOff x="3952875" y="3751263"/>
            <a:chExt cx="3271949" cy="774700"/>
          </a:xfrm>
          <a:solidFill>
            <a:srgbClr val="3E4150"/>
          </a:solidFill>
        </p:grpSpPr>
        <p:sp>
          <p:nvSpPr>
            <p:cNvPr id="42" name="圆角矩形 17">
              <a:extLst>
                <a:ext uri="{FF2B5EF4-FFF2-40B4-BE49-F238E27FC236}">
                  <a16:creationId xmlns:a16="http://schemas.microsoft.com/office/drawing/2014/main" id="{5DA0FE4A-7E9A-7E29-45BE-6C5E1A096F3C}"/>
                </a:ext>
              </a:extLst>
            </p:cNvPr>
            <p:cNvSpPr/>
            <p:nvPr/>
          </p:nvSpPr>
          <p:spPr>
            <a:xfrm>
              <a:off x="3952875" y="3751263"/>
              <a:ext cx="3271949" cy="77470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sz="1600" noProof="1"/>
            </a:p>
          </p:txBody>
        </p: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44854331-5DAE-1E01-01B8-202160C346BA}"/>
                </a:ext>
              </a:extLst>
            </p:cNvPr>
            <p:cNvSpPr txBox="1"/>
            <p:nvPr/>
          </p:nvSpPr>
          <p:spPr>
            <a:xfrm>
              <a:off x="4917371" y="3903016"/>
              <a:ext cx="1426009" cy="466778"/>
            </a:xfrm>
            <a:prstGeom prst="rect">
              <a:avLst/>
            </a:prstGeom>
            <a:grpFill/>
            <a:effectLst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24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algn="ctr"/>
              <a:r>
                <a:rPr lang="zh-CN" altLang="en-US" sz="2000" dirty="0"/>
                <a:t>库存管理</a:t>
              </a:r>
              <a:endParaRPr lang="en-US" altLang="zh-CN" sz="2000" dirty="0"/>
            </a:p>
          </p:txBody>
        </p: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CC56BF9C-2D9F-6B0E-FC5A-0C83CF99DE76}"/>
              </a:ext>
            </a:extLst>
          </p:cNvPr>
          <p:cNvGrpSpPr/>
          <p:nvPr/>
        </p:nvGrpSpPr>
        <p:grpSpPr>
          <a:xfrm>
            <a:off x="1436915" y="2478947"/>
            <a:ext cx="2490586" cy="664053"/>
            <a:chOff x="3952875" y="3751263"/>
            <a:chExt cx="3271949" cy="774700"/>
          </a:xfrm>
          <a:solidFill>
            <a:srgbClr val="3E4150"/>
          </a:solidFill>
        </p:grpSpPr>
        <p:sp>
          <p:nvSpPr>
            <p:cNvPr id="25" name="圆角矩形 17">
              <a:extLst>
                <a:ext uri="{FF2B5EF4-FFF2-40B4-BE49-F238E27FC236}">
                  <a16:creationId xmlns:a16="http://schemas.microsoft.com/office/drawing/2014/main" id="{BF24BCC6-9F76-6204-EA83-9D83E99C7210}"/>
                </a:ext>
              </a:extLst>
            </p:cNvPr>
            <p:cNvSpPr/>
            <p:nvPr/>
          </p:nvSpPr>
          <p:spPr>
            <a:xfrm>
              <a:off x="3952875" y="3751263"/>
              <a:ext cx="3271949" cy="77470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sz="1600" noProof="1"/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2E8819D1-E48D-38EE-E2F4-29B9FD1921BB}"/>
                </a:ext>
              </a:extLst>
            </p:cNvPr>
            <p:cNvSpPr txBox="1"/>
            <p:nvPr/>
          </p:nvSpPr>
          <p:spPr>
            <a:xfrm>
              <a:off x="4835191" y="3903016"/>
              <a:ext cx="1590382" cy="466778"/>
            </a:xfrm>
            <a:prstGeom prst="rect">
              <a:avLst/>
            </a:prstGeom>
            <a:grpFill/>
            <a:effectLst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24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algn="ctr"/>
              <a:r>
                <a:rPr lang="zh-CN" altLang="en-US" sz="2000" dirty="0"/>
                <a:t>语音交互</a:t>
              </a:r>
              <a:endParaRPr lang="en-US" altLang="zh-CN" sz="2000" dirty="0"/>
            </a:p>
          </p:txBody>
        </p:sp>
      </p:grpSp>
      <p:sp>
        <p:nvSpPr>
          <p:cNvPr id="53" name="矩形: 圆角 52">
            <a:extLst>
              <a:ext uri="{FF2B5EF4-FFF2-40B4-BE49-F238E27FC236}">
                <a16:creationId xmlns:a16="http://schemas.microsoft.com/office/drawing/2014/main" id="{98B82D6F-DB0E-F057-3513-FB21C0AB9097}"/>
              </a:ext>
            </a:extLst>
          </p:cNvPr>
          <p:cNvSpPr/>
          <p:nvPr/>
        </p:nvSpPr>
        <p:spPr>
          <a:xfrm>
            <a:off x="10821345" y="2184101"/>
            <a:ext cx="1301205" cy="488159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实物演示</a:t>
            </a:r>
            <a:r>
              <a:rPr lang="en-US" altLang="zh-CN" b="1" dirty="0"/>
              <a:t>4</a:t>
            </a:r>
            <a:endParaRPr lang="zh-CN" altLang="en-US" b="1" dirty="0"/>
          </a:p>
        </p:txBody>
      </p:sp>
      <p:sp>
        <p:nvSpPr>
          <p:cNvPr id="54" name="矩形: 圆角 53">
            <a:extLst>
              <a:ext uri="{FF2B5EF4-FFF2-40B4-BE49-F238E27FC236}">
                <a16:creationId xmlns:a16="http://schemas.microsoft.com/office/drawing/2014/main" id="{AD2A2875-415A-9272-3BF7-6B09CF305A3E}"/>
              </a:ext>
            </a:extLst>
          </p:cNvPr>
          <p:cNvSpPr/>
          <p:nvPr/>
        </p:nvSpPr>
        <p:spPr>
          <a:xfrm>
            <a:off x="10821345" y="3482668"/>
            <a:ext cx="1301205" cy="488159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实物演示</a:t>
            </a:r>
            <a:r>
              <a:rPr lang="en-US" altLang="zh-CN" b="1" dirty="0"/>
              <a:t>5</a:t>
            </a:r>
            <a:endParaRPr lang="zh-CN" altLang="en-US" b="1" dirty="0"/>
          </a:p>
        </p:txBody>
      </p:sp>
      <p:sp>
        <p:nvSpPr>
          <p:cNvPr id="55" name="矩形: 圆角 54">
            <a:extLst>
              <a:ext uri="{FF2B5EF4-FFF2-40B4-BE49-F238E27FC236}">
                <a16:creationId xmlns:a16="http://schemas.microsoft.com/office/drawing/2014/main" id="{06971471-E6D2-E745-00AB-6667F3A9CED3}"/>
              </a:ext>
            </a:extLst>
          </p:cNvPr>
          <p:cNvSpPr/>
          <p:nvPr/>
        </p:nvSpPr>
        <p:spPr>
          <a:xfrm>
            <a:off x="10821345" y="4085166"/>
            <a:ext cx="1301205" cy="488159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实物演示</a:t>
            </a:r>
            <a:r>
              <a:rPr lang="en-US" altLang="zh-CN" b="1" dirty="0"/>
              <a:t>6</a:t>
            </a:r>
            <a:endParaRPr lang="zh-CN" altLang="en-US" b="1" dirty="0"/>
          </a:p>
        </p:txBody>
      </p:sp>
      <p:sp>
        <p:nvSpPr>
          <p:cNvPr id="56" name="矩形: 圆角 55">
            <a:extLst>
              <a:ext uri="{FF2B5EF4-FFF2-40B4-BE49-F238E27FC236}">
                <a16:creationId xmlns:a16="http://schemas.microsoft.com/office/drawing/2014/main" id="{641D3564-656D-020D-E27E-4EC62DDE87A2}"/>
              </a:ext>
            </a:extLst>
          </p:cNvPr>
          <p:cNvSpPr/>
          <p:nvPr/>
        </p:nvSpPr>
        <p:spPr>
          <a:xfrm>
            <a:off x="10821345" y="5477401"/>
            <a:ext cx="1301205" cy="488159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实物演示</a:t>
            </a:r>
            <a:r>
              <a:rPr lang="en-US" altLang="zh-CN" b="1" dirty="0"/>
              <a:t>8</a:t>
            </a:r>
            <a:endParaRPr lang="zh-CN" altLang="en-US" b="1" dirty="0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79610462-5A01-6F64-5CF2-C58732371FDC}"/>
              </a:ext>
            </a:extLst>
          </p:cNvPr>
          <p:cNvGrpSpPr/>
          <p:nvPr/>
        </p:nvGrpSpPr>
        <p:grpSpPr>
          <a:xfrm>
            <a:off x="8346065" y="3466431"/>
            <a:ext cx="2432774" cy="664053"/>
            <a:chOff x="3952875" y="5532438"/>
            <a:chExt cx="3961713" cy="774700"/>
          </a:xfrm>
          <a:solidFill>
            <a:srgbClr val="3E4150"/>
          </a:solidFill>
        </p:grpSpPr>
        <p:sp>
          <p:nvSpPr>
            <p:cNvPr id="3" name="圆角矩形 20">
              <a:extLst>
                <a:ext uri="{FF2B5EF4-FFF2-40B4-BE49-F238E27FC236}">
                  <a16:creationId xmlns:a16="http://schemas.microsoft.com/office/drawing/2014/main" id="{CA6B7886-2B17-7059-D182-9CAEB18D98CE}"/>
                </a:ext>
              </a:extLst>
            </p:cNvPr>
            <p:cNvSpPr/>
            <p:nvPr/>
          </p:nvSpPr>
          <p:spPr>
            <a:xfrm>
              <a:off x="3952875" y="5532438"/>
              <a:ext cx="3961713" cy="77470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sz="1600" noProof="1"/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71D4DEDA-7AFD-66A0-3D76-5A520A0CE979}"/>
                </a:ext>
              </a:extLst>
            </p:cNvPr>
            <p:cNvSpPr txBox="1"/>
            <p:nvPr/>
          </p:nvSpPr>
          <p:spPr>
            <a:xfrm>
              <a:off x="4912986" y="5699663"/>
              <a:ext cx="1997480" cy="466778"/>
            </a:xfrm>
            <a:prstGeom prst="rect">
              <a:avLst/>
            </a:prstGeom>
            <a:grpFill/>
            <a:effectLst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24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algn="ctr"/>
              <a:r>
                <a:rPr lang="zh-CN" altLang="en-US" sz="2000" dirty="0"/>
                <a:t>人机交互</a:t>
              </a:r>
              <a:endParaRPr lang="en-US" altLang="zh-CN" sz="2000" dirty="0"/>
            </a:p>
          </p:txBody>
        </p:sp>
      </p:grpSp>
      <p:sp>
        <p:nvSpPr>
          <p:cNvPr id="58" name="矩形: 圆角 57">
            <a:extLst>
              <a:ext uri="{FF2B5EF4-FFF2-40B4-BE49-F238E27FC236}">
                <a16:creationId xmlns:a16="http://schemas.microsoft.com/office/drawing/2014/main" id="{3737878B-CC98-1763-0784-271162FD776D}"/>
              </a:ext>
            </a:extLst>
          </p:cNvPr>
          <p:cNvSpPr/>
          <p:nvPr/>
        </p:nvSpPr>
        <p:spPr>
          <a:xfrm>
            <a:off x="10821345" y="4681589"/>
            <a:ext cx="1301205" cy="488159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实物演示</a:t>
            </a:r>
            <a:r>
              <a:rPr lang="en-US" altLang="zh-CN" b="1" dirty="0"/>
              <a:t>7</a:t>
            </a:r>
            <a:endParaRPr lang="zh-CN" altLang="en-US" b="1" dirty="0"/>
          </a:p>
        </p:txBody>
      </p:sp>
      <p:cxnSp>
        <p:nvCxnSpPr>
          <p:cNvPr id="59" name="直接连接符 58">
            <a:extLst>
              <a:ext uri="{FF2B5EF4-FFF2-40B4-BE49-F238E27FC236}">
                <a16:creationId xmlns:a16="http://schemas.microsoft.com/office/drawing/2014/main" id="{4C85805B-9A02-82BE-6EDF-0857B49D8AD6}"/>
              </a:ext>
            </a:extLst>
          </p:cNvPr>
          <p:cNvCxnSpPr>
            <a:cxnSpLocks/>
          </p:cNvCxnSpPr>
          <p:nvPr/>
        </p:nvCxnSpPr>
        <p:spPr>
          <a:xfrm flipH="1">
            <a:off x="7620529" y="4794379"/>
            <a:ext cx="759720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组合 59">
            <a:extLst>
              <a:ext uri="{FF2B5EF4-FFF2-40B4-BE49-F238E27FC236}">
                <a16:creationId xmlns:a16="http://schemas.microsoft.com/office/drawing/2014/main" id="{27BF25EF-1A28-A7BB-988B-08087C9E89BC}"/>
              </a:ext>
            </a:extLst>
          </p:cNvPr>
          <p:cNvGrpSpPr/>
          <p:nvPr/>
        </p:nvGrpSpPr>
        <p:grpSpPr>
          <a:xfrm>
            <a:off x="8345462" y="4444298"/>
            <a:ext cx="2432773" cy="664053"/>
            <a:chOff x="3952875" y="5532438"/>
            <a:chExt cx="3961713" cy="774700"/>
          </a:xfrm>
          <a:solidFill>
            <a:srgbClr val="3E4150"/>
          </a:solidFill>
        </p:grpSpPr>
        <p:sp>
          <p:nvSpPr>
            <p:cNvPr id="61" name="圆角矩形 20">
              <a:extLst>
                <a:ext uri="{FF2B5EF4-FFF2-40B4-BE49-F238E27FC236}">
                  <a16:creationId xmlns:a16="http://schemas.microsoft.com/office/drawing/2014/main" id="{673F0D5A-DE6E-4E88-0671-57061A8D7D6E}"/>
                </a:ext>
              </a:extLst>
            </p:cNvPr>
            <p:cNvSpPr/>
            <p:nvPr/>
          </p:nvSpPr>
          <p:spPr>
            <a:xfrm>
              <a:off x="3952875" y="5532438"/>
              <a:ext cx="3961713" cy="77470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sz="1600" noProof="1"/>
            </a:p>
          </p:txBody>
        </p:sp>
        <p:sp>
          <p:nvSpPr>
            <p:cNvPr id="62" name="文本框 61">
              <a:extLst>
                <a:ext uri="{FF2B5EF4-FFF2-40B4-BE49-F238E27FC236}">
                  <a16:creationId xmlns:a16="http://schemas.microsoft.com/office/drawing/2014/main" id="{EE4A03DB-8A91-C7A5-E336-F2534E947609}"/>
                </a:ext>
              </a:extLst>
            </p:cNvPr>
            <p:cNvSpPr txBox="1"/>
            <p:nvPr/>
          </p:nvSpPr>
          <p:spPr>
            <a:xfrm>
              <a:off x="4912985" y="5699663"/>
              <a:ext cx="1997480" cy="466778"/>
            </a:xfrm>
            <a:prstGeom prst="rect">
              <a:avLst/>
            </a:prstGeom>
            <a:grpFill/>
            <a:effectLst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24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algn="ctr"/>
              <a:r>
                <a:rPr lang="zh-CN" altLang="en-US" sz="2000" dirty="0"/>
                <a:t>远程控制</a:t>
              </a:r>
              <a:endParaRPr lang="en-US" altLang="zh-CN" sz="2000" dirty="0"/>
            </a:p>
          </p:txBody>
        </p:sp>
      </p:grpSp>
      <p:cxnSp>
        <p:nvCxnSpPr>
          <p:cNvPr id="64" name="直接连接符 63">
            <a:extLst>
              <a:ext uri="{FF2B5EF4-FFF2-40B4-BE49-F238E27FC236}">
                <a16:creationId xmlns:a16="http://schemas.microsoft.com/office/drawing/2014/main" id="{9E5B6008-7878-FEBC-3A4E-48E60957C785}"/>
              </a:ext>
            </a:extLst>
          </p:cNvPr>
          <p:cNvCxnSpPr>
            <a:cxnSpLocks/>
            <a:endCxn id="66" idx="3"/>
          </p:cNvCxnSpPr>
          <p:nvPr/>
        </p:nvCxnSpPr>
        <p:spPr>
          <a:xfrm flipH="1">
            <a:off x="3950047" y="5771870"/>
            <a:ext cx="646628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5" name="组合 64">
            <a:extLst>
              <a:ext uri="{FF2B5EF4-FFF2-40B4-BE49-F238E27FC236}">
                <a16:creationId xmlns:a16="http://schemas.microsoft.com/office/drawing/2014/main" id="{F7C1D9BA-3E31-DE2C-37E2-491389FDC547}"/>
              </a:ext>
            </a:extLst>
          </p:cNvPr>
          <p:cNvGrpSpPr/>
          <p:nvPr/>
        </p:nvGrpSpPr>
        <p:grpSpPr>
          <a:xfrm>
            <a:off x="1470976" y="5439843"/>
            <a:ext cx="2479071" cy="664053"/>
            <a:chOff x="3952875" y="3751263"/>
            <a:chExt cx="3271949" cy="774700"/>
          </a:xfrm>
          <a:solidFill>
            <a:srgbClr val="3E4150"/>
          </a:solidFill>
        </p:grpSpPr>
        <p:sp>
          <p:nvSpPr>
            <p:cNvPr id="66" name="圆角矩形 17">
              <a:extLst>
                <a:ext uri="{FF2B5EF4-FFF2-40B4-BE49-F238E27FC236}">
                  <a16:creationId xmlns:a16="http://schemas.microsoft.com/office/drawing/2014/main" id="{0D478F5D-69E9-9F74-2A3F-BAC4F445CEF9}"/>
                </a:ext>
              </a:extLst>
            </p:cNvPr>
            <p:cNvSpPr/>
            <p:nvPr/>
          </p:nvSpPr>
          <p:spPr>
            <a:xfrm>
              <a:off x="3952875" y="3751263"/>
              <a:ext cx="3271949" cy="77470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sz="1600" noProof="1"/>
            </a:p>
          </p:txBody>
        </p:sp>
        <p:sp>
          <p:nvSpPr>
            <p:cNvPr id="67" name="文本框 66">
              <a:extLst>
                <a:ext uri="{FF2B5EF4-FFF2-40B4-BE49-F238E27FC236}">
                  <a16:creationId xmlns:a16="http://schemas.microsoft.com/office/drawing/2014/main" id="{8DCA755E-9A59-A7EF-582D-7750B709C7A6}"/>
                </a:ext>
              </a:extLst>
            </p:cNvPr>
            <p:cNvSpPr txBox="1"/>
            <p:nvPr/>
          </p:nvSpPr>
          <p:spPr>
            <a:xfrm>
              <a:off x="4822414" y="3903016"/>
              <a:ext cx="1615930" cy="466778"/>
            </a:xfrm>
            <a:prstGeom prst="rect">
              <a:avLst/>
            </a:prstGeom>
            <a:grpFill/>
            <a:effectLst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24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algn="ctr"/>
              <a:r>
                <a:rPr lang="en-US" altLang="zh-CN" sz="2000" dirty="0"/>
                <a:t>OTA</a:t>
              </a:r>
              <a:r>
                <a:rPr lang="zh-CN" altLang="en-US" sz="2000" dirty="0"/>
                <a:t>升级</a:t>
              </a:r>
              <a:endParaRPr lang="en-US" altLang="zh-CN" sz="2000" dirty="0"/>
            </a:p>
          </p:txBody>
        </p:sp>
      </p:grpSp>
      <p:pic>
        <p:nvPicPr>
          <p:cNvPr id="6" name="图片 5">
            <a:extLst>
              <a:ext uri="{FF2B5EF4-FFF2-40B4-BE49-F238E27FC236}">
                <a16:creationId xmlns:a16="http://schemas.microsoft.com/office/drawing/2014/main" id="{31302693-37B3-085D-D940-0E86E83D1E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52509" y="2900852"/>
            <a:ext cx="3639088" cy="2046987"/>
          </a:xfrm>
          <a:prstGeom prst="rect">
            <a:avLst/>
          </a:prstGeom>
        </p:spPr>
      </p:pic>
    </p:spTree>
  </p:cSld>
  <p:clrMapOvr>
    <a:masterClrMapping/>
  </p:clrMapOvr>
  <p:transition spd="med">
    <p:pull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0" y="188687"/>
            <a:ext cx="188686" cy="592364"/>
            <a:chOff x="11571416" y="3959358"/>
            <a:chExt cx="620584" cy="1723139"/>
          </a:xfrm>
        </p:grpSpPr>
        <p:sp>
          <p:nvSpPr>
            <p:cNvPr id="5" name="矩形 4"/>
            <p:cNvSpPr/>
            <p:nvPr/>
          </p:nvSpPr>
          <p:spPr>
            <a:xfrm>
              <a:off x="11571416" y="3959358"/>
              <a:ext cx="620584" cy="1723137"/>
            </a:xfrm>
            <a:prstGeom prst="rect">
              <a:avLst/>
            </a:prstGeom>
            <a:solidFill>
              <a:srgbClr val="3E41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11571416" y="5115169"/>
              <a:ext cx="620584" cy="567328"/>
            </a:xfrm>
            <a:prstGeom prst="rect">
              <a:avLst/>
            </a:prstGeom>
            <a:solidFill>
              <a:srgbClr val="CF01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B93B7036-4826-9269-51D3-4ACFDAB0B697}"/>
              </a:ext>
            </a:extLst>
          </p:cNvPr>
          <p:cNvSpPr txBox="1"/>
          <p:nvPr/>
        </p:nvSpPr>
        <p:spPr>
          <a:xfrm>
            <a:off x="625642" y="1191125"/>
            <a:ext cx="59195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一、语音控制</a:t>
            </a:r>
            <a:endParaRPr lang="en-US" altLang="zh-CN" sz="28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899C2BD-E34C-1698-FFB9-1930D5F69243}"/>
              </a:ext>
            </a:extLst>
          </p:cNvPr>
          <p:cNvSpPr txBox="1"/>
          <p:nvPr/>
        </p:nvSpPr>
        <p:spPr>
          <a:xfrm>
            <a:off x="596974" y="2493058"/>
            <a:ext cx="50893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        </a:t>
            </a:r>
            <a:r>
              <a:rPr lang="zh-CN" altLang="en-US" sz="2400" dirty="0">
                <a:latin typeface="+mn-ea"/>
              </a:rPr>
              <a:t>语音控制系统能够控制所有智能设备的开关，因此</a:t>
            </a:r>
            <a:r>
              <a:rPr lang="zh-CN" altLang="en-US" sz="2400" dirty="0">
                <a:solidFill>
                  <a:srgbClr val="FF0000"/>
                </a:solidFill>
                <a:latin typeface="+mn-ea"/>
              </a:rPr>
              <a:t>大大提升了实验室设备的控制效率</a:t>
            </a:r>
            <a:r>
              <a:rPr lang="zh-CN" altLang="en-US" sz="2400" dirty="0">
                <a:latin typeface="+mn-ea"/>
              </a:rPr>
              <a:t>。</a:t>
            </a:r>
            <a:endParaRPr lang="zh-CN" altLang="en-US" dirty="0">
              <a:latin typeface="+mn-ea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C131A94-A0C7-C91C-5A78-965DABEA2D76}"/>
              </a:ext>
            </a:extLst>
          </p:cNvPr>
          <p:cNvSpPr txBox="1"/>
          <p:nvPr/>
        </p:nvSpPr>
        <p:spPr>
          <a:xfrm>
            <a:off x="625642" y="4220173"/>
            <a:ext cx="5293895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        </a:t>
            </a:r>
            <a:r>
              <a:rPr lang="zh-CN" altLang="en-US" sz="2400" dirty="0">
                <a:latin typeface="+mn-ea"/>
              </a:rPr>
              <a:t>并且我们使用的是</a:t>
            </a:r>
            <a:r>
              <a:rPr lang="zh-CN" altLang="en-US" sz="2400" dirty="0">
                <a:solidFill>
                  <a:srgbClr val="FF0000"/>
                </a:solidFill>
                <a:latin typeface="+mn-ea"/>
              </a:rPr>
              <a:t>离线语音</a:t>
            </a:r>
            <a:r>
              <a:rPr lang="zh-CN" altLang="en-US" sz="2400" dirty="0">
                <a:latin typeface="+mn-ea"/>
              </a:rPr>
              <a:t>控制技术，具有：语音识别率高，反应时间短，不受网络的限制等优势，可以实现更加智能化和轻松化的语音交互。</a:t>
            </a:r>
            <a:endParaRPr lang="en-US" altLang="zh-CN" sz="2400" dirty="0">
              <a:latin typeface="+mn-ea"/>
            </a:endParaRPr>
          </a:p>
          <a:p>
            <a:endParaRPr lang="zh-CN" altLang="en-US" dirty="0"/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D85DC27B-2561-46B6-B1A9-7D2805419498}"/>
              </a:ext>
            </a:extLst>
          </p:cNvPr>
          <p:cNvGrpSpPr/>
          <p:nvPr/>
        </p:nvGrpSpPr>
        <p:grpSpPr>
          <a:xfrm>
            <a:off x="0" y="188687"/>
            <a:ext cx="188686" cy="592364"/>
            <a:chOff x="11571416" y="3959358"/>
            <a:chExt cx="620584" cy="1723139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FC31B625-FBA4-4C5E-86BD-9D95B1CA5817}"/>
                </a:ext>
              </a:extLst>
            </p:cNvPr>
            <p:cNvSpPr/>
            <p:nvPr/>
          </p:nvSpPr>
          <p:spPr>
            <a:xfrm>
              <a:off x="11571416" y="3959358"/>
              <a:ext cx="620584" cy="1723137"/>
            </a:xfrm>
            <a:prstGeom prst="rect">
              <a:avLst/>
            </a:prstGeom>
            <a:solidFill>
              <a:srgbClr val="3E41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5F3C2B8D-DEC2-4F68-9575-80C60CCD9C1F}"/>
                </a:ext>
              </a:extLst>
            </p:cNvPr>
            <p:cNvSpPr/>
            <p:nvPr/>
          </p:nvSpPr>
          <p:spPr>
            <a:xfrm>
              <a:off x="11571416" y="5115169"/>
              <a:ext cx="620584" cy="567328"/>
            </a:xfrm>
            <a:prstGeom prst="rect">
              <a:avLst/>
            </a:prstGeom>
            <a:solidFill>
              <a:srgbClr val="CF01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4" name="文本框 13">
            <a:extLst>
              <a:ext uri="{FF2B5EF4-FFF2-40B4-BE49-F238E27FC236}">
                <a16:creationId xmlns:a16="http://schemas.microsoft.com/office/drawing/2014/main" id="{5CE431ED-DE02-47EF-B9FD-E9B78CD708EA}"/>
              </a:ext>
            </a:extLst>
          </p:cNvPr>
          <p:cNvSpPr txBox="1"/>
          <p:nvPr/>
        </p:nvSpPr>
        <p:spPr>
          <a:xfrm>
            <a:off x="414673" y="178263"/>
            <a:ext cx="58496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 err="1">
                <a:solidFill>
                  <a:srgbClr val="3E41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iZone</a:t>
            </a:r>
            <a:r>
              <a:rPr lang="en-US" altLang="zh-CN" sz="3600" b="1" dirty="0">
                <a:solidFill>
                  <a:srgbClr val="3E41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3600" b="1" dirty="0">
                <a:solidFill>
                  <a:srgbClr val="3E41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智慧创工坊特色功能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6195FD1F-8CFF-1056-FF84-098E4E6381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7486" y="1689048"/>
            <a:ext cx="4647540" cy="4467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508760"/>
      </p:ext>
    </p:extLst>
  </p:cSld>
  <p:clrMapOvr>
    <a:masterClrMapping/>
  </p:clrMapOvr>
  <p:transition spd="med">
    <p:pull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B93B7036-4826-9269-51D3-4ACFDAB0B697}"/>
              </a:ext>
            </a:extLst>
          </p:cNvPr>
          <p:cNvSpPr txBox="1"/>
          <p:nvPr/>
        </p:nvSpPr>
        <p:spPr>
          <a:xfrm>
            <a:off x="589547" y="1177210"/>
            <a:ext cx="59195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二、多种人机交互方式</a:t>
            </a:r>
            <a:endParaRPr lang="en-US" altLang="zh-CN" sz="28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C131A94-A0C7-C91C-5A78-965DABEA2D76}"/>
              </a:ext>
            </a:extLst>
          </p:cNvPr>
          <p:cNvSpPr txBox="1"/>
          <p:nvPr/>
        </p:nvSpPr>
        <p:spPr>
          <a:xfrm>
            <a:off x="494706" y="4472100"/>
            <a:ext cx="52938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        </a:t>
            </a:r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F3B0D047-FA49-A2A5-4DE8-8AAB9DBD9B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824" y="2325071"/>
            <a:ext cx="5773898" cy="3247817"/>
          </a:xfrm>
          <a:prstGeom prst="rect">
            <a:avLst/>
          </a:prstGeom>
        </p:spPr>
      </p:pic>
      <p:grpSp>
        <p:nvGrpSpPr>
          <p:cNvPr id="19" name="组合 18">
            <a:extLst>
              <a:ext uri="{FF2B5EF4-FFF2-40B4-BE49-F238E27FC236}">
                <a16:creationId xmlns:a16="http://schemas.microsoft.com/office/drawing/2014/main" id="{941464C4-089A-48EE-A825-5E1062546589}"/>
              </a:ext>
            </a:extLst>
          </p:cNvPr>
          <p:cNvGrpSpPr/>
          <p:nvPr/>
        </p:nvGrpSpPr>
        <p:grpSpPr>
          <a:xfrm>
            <a:off x="0" y="188687"/>
            <a:ext cx="188686" cy="592364"/>
            <a:chOff x="11571416" y="3959358"/>
            <a:chExt cx="620584" cy="1723139"/>
          </a:xfrm>
        </p:grpSpPr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1B9CA4BF-4A04-47D1-A56E-9C8435AA0D10}"/>
                </a:ext>
              </a:extLst>
            </p:cNvPr>
            <p:cNvSpPr/>
            <p:nvPr/>
          </p:nvSpPr>
          <p:spPr>
            <a:xfrm>
              <a:off x="11571416" y="3959358"/>
              <a:ext cx="620584" cy="1723137"/>
            </a:xfrm>
            <a:prstGeom prst="rect">
              <a:avLst/>
            </a:prstGeom>
            <a:solidFill>
              <a:srgbClr val="3E41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1F6B1E5A-4A85-46D8-A3F7-2F07A3681488}"/>
                </a:ext>
              </a:extLst>
            </p:cNvPr>
            <p:cNvSpPr/>
            <p:nvPr/>
          </p:nvSpPr>
          <p:spPr>
            <a:xfrm>
              <a:off x="11571416" y="5115169"/>
              <a:ext cx="620584" cy="567328"/>
            </a:xfrm>
            <a:prstGeom prst="rect">
              <a:avLst/>
            </a:prstGeom>
            <a:solidFill>
              <a:srgbClr val="CF01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4365FEAD-72E8-4D6F-8794-282F5ECA974C}"/>
              </a:ext>
            </a:extLst>
          </p:cNvPr>
          <p:cNvGrpSpPr/>
          <p:nvPr/>
        </p:nvGrpSpPr>
        <p:grpSpPr>
          <a:xfrm>
            <a:off x="0" y="188687"/>
            <a:ext cx="188686" cy="592364"/>
            <a:chOff x="11571416" y="3959358"/>
            <a:chExt cx="620584" cy="1723139"/>
          </a:xfrm>
        </p:grpSpPr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F9E80019-8587-45DB-BA55-45D782EBC56A}"/>
                </a:ext>
              </a:extLst>
            </p:cNvPr>
            <p:cNvSpPr/>
            <p:nvPr/>
          </p:nvSpPr>
          <p:spPr>
            <a:xfrm>
              <a:off x="11571416" y="3959358"/>
              <a:ext cx="620584" cy="1723137"/>
            </a:xfrm>
            <a:prstGeom prst="rect">
              <a:avLst/>
            </a:prstGeom>
            <a:solidFill>
              <a:srgbClr val="3E41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562E5E3B-D9BB-41FF-A78F-5F606C60B86D}"/>
                </a:ext>
              </a:extLst>
            </p:cNvPr>
            <p:cNvSpPr/>
            <p:nvPr/>
          </p:nvSpPr>
          <p:spPr>
            <a:xfrm>
              <a:off x="11571416" y="5115169"/>
              <a:ext cx="620584" cy="567328"/>
            </a:xfrm>
            <a:prstGeom prst="rect">
              <a:avLst/>
            </a:prstGeom>
            <a:solidFill>
              <a:srgbClr val="CF01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6" name="文本框 25">
            <a:extLst>
              <a:ext uri="{FF2B5EF4-FFF2-40B4-BE49-F238E27FC236}">
                <a16:creationId xmlns:a16="http://schemas.microsoft.com/office/drawing/2014/main" id="{3247880B-23E6-4355-B36A-415BDAC60C0B}"/>
              </a:ext>
            </a:extLst>
          </p:cNvPr>
          <p:cNvSpPr txBox="1"/>
          <p:nvPr/>
        </p:nvSpPr>
        <p:spPr>
          <a:xfrm>
            <a:off x="414673" y="178263"/>
            <a:ext cx="56477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 err="1">
                <a:solidFill>
                  <a:srgbClr val="3E41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iZone</a:t>
            </a:r>
            <a:r>
              <a:rPr lang="zh-CN" altLang="en-US" sz="3600" b="1" dirty="0">
                <a:solidFill>
                  <a:srgbClr val="3E41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智慧创工坊特色功能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263385A-D8F8-61E6-0332-E87B666160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3323" y="297476"/>
            <a:ext cx="2474986" cy="562371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6F24641-3481-610E-2E9E-BBEC1141C62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7430" y="1221643"/>
            <a:ext cx="2207357" cy="4414713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829E1322-B6A3-B739-1B54-F68C0E73A2F2}"/>
              </a:ext>
            </a:extLst>
          </p:cNvPr>
          <p:cNvSpPr txBox="1"/>
          <p:nvPr/>
        </p:nvSpPr>
        <p:spPr>
          <a:xfrm>
            <a:off x="1946609" y="6123589"/>
            <a:ext cx="91249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可视化大屏与数字孪生模型、微信小程序、微信消息通知</a:t>
            </a:r>
            <a:endParaRPr lang="en-US" altLang="zh-CN" sz="28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6613C461-A69C-A9B3-F9E9-71721CDE5AFC}"/>
              </a:ext>
            </a:extLst>
          </p:cNvPr>
          <p:cNvSpPr/>
          <p:nvPr/>
        </p:nvSpPr>
        <p:spPr>
          <a:xfrm>
            <a:off x="9834464" y="4562669"/>
            <a:ext cx="1763486" cy="66247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F9D6F62-92E4-CE85-5087-9B456F04B0E7}"/>
              </a:ext>
            </a:extLst>
          </p:cNvPr>
          <p:cNvSpPr/>
          <p:nvPr/>
        </p:nvSpPr>
        <p:spPr>
          <a:xfrm>
            <a:off x="9834464" y="3109334"/>
            <a:ext cx="1763486" cy="66247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5967345"/>
      </p:ext>
    </p:extLst>
  </p:cSld>
  <p:clrMapOvr>
    <a:masterClrMapping/>
  </p:clrMapOvr>
  <p:transition spd="med">
    <p:pull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0" y="188687"/>
            <a:ext cx="188686" cy="592364"/>
            <a:chOff x="11571416" y="3959358"/>
            <a:chExt cx="620584" cy="1723139"/>
          </a:xfrm>
        </p:grpSpPr>
        <p:sp>
          <p:nvSpPr>
            <p:cNvPr id="5" name="矩形 4"/>
            <p:cNvSpPr/>
            <p:nvPr/>
          </p:nvSpPr>
          <p:spPr>
            <a:xfrm>
              <a:off x="11571416" y="3959358"/>
              <a:ext cx="620584" cy="1723137"/>
            </a:xfrm>
            <a:prstGeom prst="rect">
              <a:avLst/>
            </a:prstGeom>
            <a:solidFill>
              <a:srgbClr val="3E41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11571416" y="5115169"/>
              <a:ext cx="620584" cy="567328"/>
            </a:xfrm>
            <a:prstGeom prst="rect">
              <a:avLst/>
            </a:prstGeom>
            <a:solidFill>
              <a:srgbClr val="CF01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414673" y="178263"/>
            <a:ext cx="29546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solidFill>
                  <a:srgbClr val="3E41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作品结构层次</a:t>
            </a:r>
          </a:p>
        </p:txBody>
      </p:sp>
      <p:grpSp>
        <p:nvGrpSpPr>
          <p:cNvPr id="141" name="组合 140">
            <a:extLst>
              <a:ext uri="{FF2B5EF4-FFF2-40B4-BE49-F238E27FC236}">
                <a16:creationId xmlns:a16="http://schemas.microsoft.com/office/drawing/2014/main" id="{5BC4AD5C-FE8C-8E8B-3461-951F2D9C3A46}"/>
              </a:ext>
            </a:extLst>
          </p:cNvPr>
          <p:cNvGrpSpPr/>
          <p:nvPr/>
        </p:nvGrpSpPr>
        <p:grpSpPr>
          <a:xfrm>
            <a:off x="968671" y="1714874"/>
            <a:ext cx="10327688" cy="4416899"/>
            <a:chOff x="932156" y="1869014"/>
            <a:chExt cx="10327688" cy="4416899"/>
          </a:xfrm>
        </p:grpSpPr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3D1D32C4-0B8D-FBBD-1077-F8DD0D4C9969}"/>
                </a:ext>
              </a:extLst>
            </p:cNvPr>
            <p:cNvGrpSpPr/>
            <p:nvPr/>
          </p:nvGrpSpPr>
          <p:grpSpPr>
            <a:xfrm>
              <a:off x="932156" y="1869014"/>
              <a:ext cx="10327688" cy="4416899"/>
              <a:chOff x="932156" y="1670894"/>
              <a:chExt cx="10327688" cy="4416899"/>
            </a:xfrm>
          </p:grpSpPr>
          <p:sp>
            <p:nvSpPr>
              <p:cNvPr id="113" name="文本框 112">
                <a:extLst>
                  <a:ext uri="{FF2B5EF4-FFF2-40B4-BE49-F238E27FC236}">
                    <a16:creationId xmlns:a16="http://schemas.microsoft.com/office/drawing/2014/main" id="{F18139AF-6D2C-3819-08E0-23573AC1DDC4}"/>
                  </a:ext>
                </a:extLst>
              </p:cNvPr>
              <p:cNvSpPr txBox="1"/>
              <p:nvPr/>
            </p:nvSpPr>
            <p:spPr>
              <a:xfrm>
                <a:off x="2387414" y="5503018"/>
                <a:ext cx="3221412" cy="58477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2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感知系统</a:t>
                </a:r>
              </a:p>
            </p:txBody>
          </p:sp>
          <p:sp>
            <p:nvSpPr>
              <p:cNvPr id="114" name="文本框 113">
                <a:extLst>
                  <a:ext uri="{FF2B5EF4-FFF2-40B4-BE49-F238E27FC236}">
                    <a16:creationId xmlns:a16="http://schemas.microsoft.com/office/drawing/2014/main" id="{5233EB90-B01B-07FC-CBCD-D0EC2CB40DAB}"/>
                  </a:ext>
                </a:extLst>
              </p:cNvPr>
              <p:cNvSpPr txBox="1"/>
              <p:nvPr/>
            </p:nvSpPr>
            <p:spPr>
              <a:xfrm>
                <a:off x="6513340" y="5503018"/>
                <a:ext cx="3221412" cy="58477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2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执行系统</a:t>
                </a:r>
              </a:p>
            </p:txBody>
          </p:sp>
          <p:sp>
            <p:nvSpPr>
              <p:cNvPr id="115" name="文本框 114">
                <a:extLst>
                  <a:ext uri="{FF2B5EF4-FFF2-40B4-BE49-F238E27FC236}">
                    <a16:creationId xmlns:a16="http://schemas.microsoft.com/office/drawing/2014/main" id="{704E8CE0-E942-2BA2-9A2C-058ADA2AAE00}"/>
                  </a:ext>
                </a:extLst>
              </p:cNvPr>
              <p:cNvSpPr txBox="1"/>
              <p:nvPr/>
            </p:nvSpPr>
            <p:spPr>
              <a:xfrm>
                <a:off x="2340999" y="4290342"/>
                <a:ext cx="7450583" cy="58477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2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信息传输系统</a:t>
                </a:r>
              </a:p>
            </p:txBody>
          </p:sp>
          <p:sp>
            <p:nvSpPr>
              <p:cNvPr id="116" name="文本框 115">
                <a:extLst>
                  <a:ext uri="{FF2B5EF4-FFF2-40B4-BE49-F238E27FC236}">
                    <a16:creationId xmlns:a16="http://schemas.microsoft.com/office/drawing/2014/main" id="{8258C2D2-316B-FAF4-1A2B-C9AA6488F603}"/>
                  </a:ext>
                </a:extLst>
              </p:cNvPr>
              <p:cNvSpPr txBox="1"/>
              <p:nvPr/>
            </p:nvSpPr>
            <p:spPr>
              <a:xfrm>
                <a:off x="2340997" y="3048507"/>
                <a:ext cx="7450583" cy="58477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2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信息处理系统</a:t>
                </a:r>
              </a:p>
            </p:txBody>
          </p:sp>
          <p:sp>
            <p:nvSpPr>
              <p:cNvPr id="117" name="文本框 116">
                <a:extLst>
                  <a:ext uri="{FF2B5EF4-FFF2-40B4-BE49-F238E27FC236}">
                    <a16:creationId xmlns:a16="http://schemas.microsoft.com/office/drawing/2014/main" id="{D8356E49-2823-EA37-1A03-BE3D3C4A5FBC}"/>
                  </a:ext>
                </a:extLst>
              </p:cNvPr>
              <p:cNvSpPr txBox="1"/>
              <p:nvPr/>
            </p:nvSpPr>
            <p:spPr>
              <a:xfrm>
                <a:off x="2284169" y="1803548"/>
                <a:ext cx="7450583" cy="58477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2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人机交互系统</a:t>
                </a:r>
              </a:p>
            </p:txBody>
          </p:sp>
          <p:sp>
            <p:nvSpPr>
              <p:cNvPr id="118" name="箭头: 上 117">
                <a:extLst>
                  <a:ext uri="{FF2B5EF4-FFF2-40B4-BE49-F238E27FC236}">
                    <a16:creationId xmlns:a16="http://schemas.microsoft.com/office/drawing/2014/main" id="{FE9074CE-621E-6AD9-823F-29DD5093F573}"/>
                  </a:ext>
                </a:extLst>
              </p:cNvPr>
              <p:cNvSpPr/>
              <p:nvPr/>
            </p:nvSpPr>
            <p:spPr>
              <a:xfrm>
                <a:off x="3643099" y="4871993"/>
                <a:ext cx="441281" cy="630188"/>
              </a:xfrm>
              <a:prstGeom prst="up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9" name="箭头: 上 118">
                <a:extLst>
                  <a:ext uri="{FF2B5EF4-FFF2-40B4-BE49-F238E27FC236}">
                    <a16:creationId xmlns:a16="http://schemas.microsoft.com/office/drawing/2014/main" id="{DDF40751-F18E-1195-5AEF-C95650057AA6}"/>
                  </a:ext>
                </a:extLst>
              </p:cNvPr>
              <p:cNvSpPr/>
              <p:nvPr/>
            </p:nvSpPr>
            <p:spPr>
              <a:xfrm>
                <a:off x="3638239" y="3646718"/>
                <a:ext cx="441281" cy="630188"/>
              </a:xfrm>
              <a:prstGeom prst="up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0" name="箭头: 上 119">
                <a:extLst>
                  <a:ext uri="{FF2B5EF4-FFF2-40B4-BE49-F238E27FC236}">
                    <a16:creationId xmlns:a16="http://schemas.microsoft.com/office/drawing/2014/main" id="{5DF203B2-A414-81F3-88A9-755DC832D7F6}"/>
                  </a:ext>
                </a:extLst>
              </p:cNvPr>
              <p:cNvSpPr/>
              <p:nvPr/>
            </p:nvSpPr>
            <p:spPr>
              <a:xfrm>
                <a:off x="3632878" y="2404883"/>
                <a:ext cx="441281" cy="630188"/>
              </a:xfrm>
              <a:prstGeom prst="up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1" name="箭头: 上 120">
                <a:extLst>
                  <a:ext uri="{FF2B5EF4-FFF2-40B4-BE49-F238E27FC236}">
                    <a16:creationId xmlns:a16="http://schemas.microsoft.com/office/drawing/2014/main" id="{63276A51-AC29-7B20-96E3-051FE7DD2C8C}"/>
                  </a:ext>
                </a:extLst>
              </p:cNvPr>
              <p:cNvSpPr/>
              <p:nvPr/>
            </p:nvSpPr>
            <p:spPr>
              <a:xfrm rot="10800000">
                <a:off x="7908937" y="2401759"/>
                <a:ext cx="441281" cy="630188"/>
              </a:xfrm>
              <a:prstGeom prst="upArrow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2" name="箭头: 上 121">
                <a:extLst>
                  <a:ext uri="{FF2B5EF4-FFF2-40B4-BE49-F238E27FC236}">
                    <a16:creationId xmlns:a16="http://schemas.microsoft.com/office/drawing/2014/main" id="{3813BEAF-97DB-9BAA-1B4D-8237D0FAF06D}"/>
                  </a:ext>
                </a:extLst>
              </p:cNvPr>
              <p:cNvSpPr/>
              <p:nvPr/>
            </p:nvSpPr>
            <p:spPr>
              <a:xfrm rot="10800000">
                <a:off x="7908937" y="3646718"/>
                <a:ext cx="441281" cy="630188"/>
              </a:xfrm>
              <a:prstGeom prst="upArrow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23" name="箭头: 上 122">
                <a:extLst>
                  <a:ext uri="{FF2B5EF4-FFF2-40B4-BE49-F238E27FC236}">
                    <a16:creationId xmlns:a16="http://schemas.microsoft.com/office/drawing/2014/main" id="{6120713D-7AAE-6E38-87FF-6EA7E8701109}"/>
                  </a:ext>
                </a:extLst>
              </p:cNvPr>
              <p:cNvSpPr/>
              <p:nvPr/>
            </p:nvSpPr>
            <p:spPr>
              <a:xfrm rot="10800000">
                <a:off x="7908937" y="4878862"/>
                <a:ext cx="441281" cy="630188"/>
              </a:xfrm>
              <a:prstGeom prst="upArrow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124" name="组合 123">
                <a:extLst>
                  <a:ext uri="{FF2B5EF4-FFF2-40B4-BE49-F238E27FC236}">
                    <a16:creationId xmlns:a16="http://schemas.microsoft.com/office/drawing/2014/main" id="{C45FE696-AA88-9399-F7F7-B28C6135F537}"/>
                  </a:ext>
                </a:extLst>
              </p:cNvPr>
              <p:cNvGrpSpPr/>
              <p:nvPr/>
            </p:nvGrpSpPr>
            <p:grpSpPr>
              <a:xfrm>
                <a:off x="932156" y="1670895"/>
                <a:ext cx="1026315" cy="4416898"/>
                <a:chOff x="581749" y="1878371"/>
                <a:chExt cx="865175" cy="4416898"/>
              </a:xfrm>
            </p:grpSpPr>
            <p:sp>
              <p:nvSpPr>
                <p:cNvPr id="125" name="箭头: 上 124">
                  <a:extLst>
                    <a:ext uri="{FF2B5EF4-FFF2-40B4-BE49-F238E27FC236}">
                      <a16:creationId xmlns:a16="http://schemas.microsoft.com/office/drawing/2014/main" id="{C2D4A92C-EC33-A7D5-8CD2-2F7D4AE8064B}"/>
                    </a:ext>
                  </a:extLst>
                </p:cNvPr>
                <p:cNvSpPr/>
                <p:nvPr/>
              </p:nvSpPr>
              <p:spPr>
                <a:xfrm>
                  <a:off x="581749" y="1878371"/>
                  <a:ext cx="865175" cy="4416898"/>
                </a:xfrm>
                <a:prstGeom prst="upArrow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26" name="文本框 125">
                  <a:extLst>
                    <a:ext uri="{FF2B5EF4-FFF2-40B4-BE49-F238E27FC236}">
                      <a16:creationId xmlns:a16="http://schemas.microsoft.com/office/drawing/2014/main" id="{18102675-DA5F-5250-5689-A01FD0607A57}"/>
                    </a:ext>
                  </a:extLst>
                </p:cNvPr>
                <p:cNvSpPr txBox="1"/>
                <p:nvPr/>
              </p:nvSpPr>
              <p:spPr>
                <a:xfrm>
                  <a:off x="758299" y="3055768"/>
                  <a:ext cx="471516" cy="206210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sz="3200" dirty="0">
                      <a:solidFill>
                        <a:schemeClr val="bg1"/>
                      </a:solidFill>
                      <a:latin typeface="黑体" panose="02010609060101010101" pitchFamily="49" charset="-122"/>
                      <a:ea typeface="黑体" panose="02010609060101010101" pitchFamily="49" charset="-122"/>
                    </a:rPr>
                    <a:t>数据上传</a:t>
                  </a:r>
                  <a:endParaRPr lang="en-US" altLang="zh-CN" sz="3200" dirty="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endParaRPr>
                </a:p>
              </p:txBody>
            </p:sp>
          </p:grpSp>
          <p:grpSp>
            <p:nvGrpSpPr>
              <p:cNvPr id="127" name="组合 126">
                <a:extLst>
                  <a:ext uri="{FF2B5EF4-FFF2-40B4-BE49-F238E27FC236}">
                    <a16:creationId xmlns:a16="http://schemas.microsoft.com/office/drawing/2014/main" id="{A6134E1F-5125-A9C8-6315-8A440BBDFC67}"/>
                  </a:ext>
                </a:extLst>
              </p:cNvPr>
              <p:cNvGrpSpPr/>
              <p:nvPr/>
            </p:nvGrpSpPr>
            <p:grpSpPr>
              <a:xfrm>
                <a:off x="10200664" y="1670894"/>
                <a:ext cx="1059180" cy="4416899"/>
                <a:chOff x="11120690" y="1672786"/>
                <a:chExt cx="921939" cy="5125453"/>
              </a:xfrm>
            </p:grpSpPr>
            <p:sp>
              <p:nvSpPr>
                <p:cNvPr id="128" name="箭头: 上 127">
                  <a:extLst>
                    <a:ext uri="{FF2B5EF4-FFF2-40B4-BE49-F238E27FC236}">
                      <a16:creationId xmlns:a16="http://schemas.microsoft.com/office/drawing/2014/main" id="{1D08D33F-A775-6970-FED5-41A5BC823452}"/>
                    </a:ext>
                  </a:extLst>
                </p:cNvPr>
                <p:cNvSpPr/>
                <p:nvPr/>
              </p:nvSpPr>
              <p:spPr>
                <a:xfrm rot="10800000">
                  <a:off x="11120690" y="1672786"/>
                  <a:ext cx="921939" cy="5125453"/>
                </a:xfrm>
                <a:prstGeom prst="upArrow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29" name="文本框 128">
                  <a:extLst>
                    <a:ext uri="{FF2B5EF4-FFF2-40B4-BE49-F238E27FC236}">
                      <a16:creationId xmlns:a16="http://schemas.microsoft.com/office/drawing/2014/main" id="{0D7D5C95-3EEC-88F6-4AFC-F0D5390AA1E0}"/>
                    </a:ext>
                  </a:extLst>
                </p:cNvPr>
                <p:cNvSpPr txBox="1"/>
                <p:nvPr/>
              </p:nvSpPr>
              <p:spPr>
                <a:xfrm>
                  <a:off x="11342364" y="2989632"/>
                  <a:ext cx="471516" cy="206210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sz="3200" dirty="0">
                      <a:solidFill>
                        <a:schemeClr val="bg1"/>
                      </a:solidFill>
                      <a:latin typeface="黑体" panose="02010609060101010101" pitchFamily="49" charset="-122"/>
                      <a:ea typeface="黑体" panose="02010609060101010101" pitchFamily="49" charset="-122"/>
                    </a:rPr>
                    <a:t>命令下发</a:t>
                  </a:r>
                  <a:endParaRPr lang="en-US" altLang="zh-CN" sz="3200" dirty="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endParaRPr>
                </a:p>
              </p:txBody>
            </p:sp>
          </p:grpSp>
        </p:grpSp>
        <p:pic>
          <p:nvPicPr>
            <p:cNvPr id="130" name="图片 129">
              <a:extLst>
                <a:ext uri="{FF2B5EF4-FFF2-40B4-BE49-F238E27FC236}">
                  <a16:creationId xmlns:a16="http://schemas.microsoft.com/office/drawing/2014/main" id="{D310D3C2-C3B6-BFC0-A295-60950E0E50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51985" y="2073401"/>
              <a:ext cx="477716" cy="441308"/>
            </a:xfrm>
            <a:prstGeom prst="rect">
              <a:avLst/>
            </a:prstGeom>
          </p:spPr>
        </p:pic>
        <p:pic>
          <p:nvPicPr>
            <p:cNvPr id="132" name="图片 131">
              <a:extLst>
                <a:ext uri="{FF2B5EF4-FFF2-40B4-BE49-F238E27FC236}">
                  <a16:creationId xmlns:a16="http://schemas.microsoft.com/office/drawing/2014/main" id="{5D38B547-98DD-F885-93FD-014CD4E005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96698" y="5768994"/>
              <a:ext cx="449062" cy="449062"/>
            </a:xfrm>
            <a:prstGeom prst="rect">
              <a:avLst/>
            </a:prstGeom>
          </p:spPr>
        </p:pic>
        <p:pic>
          <p:nvPicPr>
            <p:cNvPr id="134" name="图片 133">
              <a:extLst>
                <a:ext uri="{FF2B5EF4-FFF2-40B4-BE49-F238E27FC236}">
                  <a16:creationId xmlns:a16="http://schemas.microsoft.com/office/drawing/2014/main" id="{8E59A144-DE03-47F5-AEB7-A01BC7BEE3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23850" y="5781516"/>
              <a:ext cx="436540" cy="436540"/>
            </a:xfrm>
            <a:prstGeom prst="rect">
              <a:avLst/>
            </a:prstGeom>
          </p:spPr>
        </p:pic>
        <p:pic>
          <p:nvPicPr>
            <p:cNvPr id="138" name="图片 137">
              <a:extLst>
                <a:ext uri="{FF2B5EF4-FFF2-40B4-BE49-F238E27FC236}">
                  <a16:creationId xmlns:a16="http://schemas.microsoft.com/office/drawing/2014/main" id="{C4F44085-BF6F-F9DA-052D-40DD8F557AD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51985" y="3299941"/>
              <a:ext cx="520759" cy="478146"/>
            </a:xfrm>
            <a:prstGeom prst="rect">
              <a:avLst/>
            </a:prstGeom>
          </p:spPr>
        </p:pic>
        <p:pic>
          <p:nvPicPr>
            <p:cNvPr id="140" name="图片 139">
              <a:extLst>
                <a:ext uri="{FF2B5EF4-FFF2-40B4-BE49-F238E27FC236}">
                  <a16:creationId xmlns:a16="http://schemas.microsoft.com/office/drawing/2014/main" id="{F4A9110F-EA33-33BB-F877-89D76264CA5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51985" y="4491479"/>
              <a:ext cx="604463" cy="604463"/>
            </a:xfrm>
            <a:prstGeom prst="rect">
              <a:avLst/>
            </a:prstGeom>
          </p:spPr>
        </p:pic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B546A9AE-9BD1-3269-202B-1C7B4F9D77F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9696" y="5065939"/>
            <a:ext cx="487092" cy="487092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7EAEDE9C-538C-5A2B-3C89-D4D04AAEFC0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8359" y="5039407"/>
            <a:ext cx="487092" cy="487092"/>
          </a:xfrm>
          <a:prstGeom prst="rect">
            <a:avLst/>
          </a:prstGeom>
        </p:spPr>
      </p:pic>
    </p:spTree>
  </p:cSld>
  <p:clrMapOvr>
    <a:masterClrMapping/>
  </p:clrMapOvr>
  <p:transition spd="med">
    <p:pull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" name="组合 96">
            <a:extLst>
              <a:ext uri="{FF2B5EF4-FFF2-40B4-BE49-F238E27FC236}">
                <a16:creationId xmlns:a16="http://schemas.microsoft.com/office/drawing/2014/main" id="{36B216B2-4204-1C40-8575-2B49038B517A}"/>
              </a:ext>
            </a:extLst>
          </p:cNvPr>
          <p:cNvGrpSpPr/>
          <p:nvPr/>
        </p:nvGrpSpPr>
        <p:grpSpPr>
          <a:xfrm>
            <a:off x="0" y="188687"/>
            <a:ext cx="188686" cy="592364"/>
            <a:chOff x="11571416" y="3959358"/>
            <a:chExt cx="620584" cy="1723139"/>
          </a:xfrm>
        </p:grpSpPr>
        <p:sp>
          <p:nvSpPr>
            <p:cNvPr id="98" name="矩形 97">
              <a:extLst>
                <a:ext uri="{FF2B5EF4-FFF2-40B4-BE49-F238E27FC236}">
                  <a16:creationId xmlns:a16="http://schemas.microsoft.com/office/drawing/2014/main" id="{F3D9A18A-169C-7B5B-83D6-905E2CEC715E}"/>
                </a:ext>
              </a:extLst>
            </p:cNvPr>
            <p:cNvSpPr/>
            <p:nvPr/>
          </p:nvSpPr>
          <p:spPr>
            <a:xfrm>
              <a:off x="11571416" y="3959358"/>
              <a:ext cx="620584" cy="1723137"/>
            </a:xfrm>
            <a:prstGeom prst="rect">
              <a:avLst/>
            </a:prstGeom>
            <a:solidFill>
              <a:srgbClr val="3E41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9" name="矩形 98">
              <a:extLst>
                <a:ext uri="{FF2B5EF4-FFF2-40B4-BE49-F238E27FC236}">
                  <a16:creationId xmlns:a16="http://schemas.microsoft.com/office/drawing/2014/main" id="{6DB9BD30-89C0-86C8-F8E9-7674FA26A651}"/>
                </a:ext>
              </a:extLst>
            </p:cNvPr>
            <p:cNvSpPr/>
            <p:nvPr/>
          </p:nvSpPr>
          <p:spPr>
            <a:xfrm>
              <a:off x="11571416" y="5115169"/>
              <a:ext cx="620584" cy="567328"/>
            </a:xfrm>
            <a:prstGeom prst="rect">
              <a:avLst/>
            </a:prstGeom>
            <a:solidFill>
              <a:srgbClr val="CF01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3ED9F767-A14F-F6A9-0C4B-39B8FF99C256}"/>
              </a:ext>
            </a:extLst>
          </p:cNvPr>
          <p:cNvGrpSpPr/>
          <p:nvPr/>
        </p:nvGrpSpPr>
        <p:grpSpPr>
          <a:xfrm>
            <a:off x="142966" y="458231"/>
            <a:ext cx="11937425" cy="5941537"/>
            <a:chOff x="142966" y="458231"/>
            <a:chExt cx="11937425" cy="5941537"/>
          </a:xfrm>
        </p:grpSpPr>
        <p:cxnSp>
          <p:nvCxnSpPr>
            <p:cNvPr id="72" name="直接连接符 71">
              <a:extLst>
                <a:ext uri="{FF2B5EF4-FFF2-40B4-BE49-F238E27FC236}">
                  <a16:creationId xmlns:a16="http://schemas.microsoft.com/office/drawing/2014/main" id="{D329BB03-DB9C-585C-2A6B-E3B33C31DF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2966" y="3980403"/>
              <a:ext cx="5400006" cy="15012"/>
            </a:xfrm>
            <a:prstGeom prst="line">
              <a:avLst/>
            </a:prstGeom>
            <a:ln w="28575">
              <a:prstDash val="lg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文本框 75">
              <a:extLst>
                <a:ext uri="{FF2B5EF4-FFF2-40B4-BE49-F238E27FC236}">
                  <a16:creationId xmlns:a16="http://schemas.microsoft.com/office/drawing/2014/main" id="{202518CF-A523-7A92-714C-779029F4AAB2}"/>
                </a:ext>
              </a:extLst>
            </p:cNvPr>
            <p:cNvSpPr txBox="1"/>
            <p:nvPr/>
          </p:nvSpPr>
          <p:spPr>
            <a:xfrm>
              <a:off x="1811171" y="3294597"/>
              <a:ext cx="1745725" cy="472267"/>
            </a:xfrm>
            <a:prstGeom prst="rect">
              <a:avLst/>
            </a:prstGeom>
            <a:ln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dirty="0">
                  <a:latin typeface="黑体" panose="02010609060101010101" pitchFamily="49" charset="-122"/>
                  <a:ea typeface="黑体" panose="02010609060101010101" pitchFamily="49" charset="-122"/>
                </a:rPr>
                <a:t>数据预处理</a:t>
              </a:r>
            </a:p>
          </p:txBody>
        </p:sp>
        <p:sp>
          <p:nvSpPr>
            <p:cNvPr id="77" name="文本框 76">
              <a:extLst>
                <a:ext uri="{FF2B5EF4-FFF2-40B4-BE49-F238E27FC236}">
                  <a16:creationId xmlns:a16="http://schemas.microsoft.com/office/drawing/2014/main" id="{1ED33076-E38C-B2A3-1027-086CE6A9FEBD}"/>
                </a:ext>
              </a:extLst>
            </p:cNvPr>
            <p:cNvSpPr txBox="1"/>
            <p:nvPr/>
          </p:nvSpPr>
          <p:spPr>
            <a:xfrm>
              <a:off x="175337" y="3309773"/>
              <a:ext cx="1471854" cy="461665"/>
            </a:xfrm>
            <a:prstGeom prst="rect">
              <a:avLst/>
            </a:prstGeom>
            <a:ln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dirty="0">
                  <a:latin typeface="黑体" panose="02010609060101010101" pitchFamily="49" charset="-122"/>
                  <a:ea typeface="黑体" panose="02010609060101010101" pitchFamily="49" charset="-122"/>
                </a:rPr>
                <a:t>数据传输</a:t>
              </a:r>
            </a:p>
          </p:txBody>
        </p:sp>
        <p:cxnSp>
          <p:nvCxnSpPr>
            <p:cNvPr id="81" name="直接连接符 80">
              <a:extLst>
                <a:ext uri="{FF2B5EF4-FFF2-40B4-BE49-F238E27FC236}">
                  <a16:creationId xmlns:a16="http://schemas.microsoft.com/office/drawing/2014/main" id="{31D80879-6B6D-DCBB-07B9-438B21579DB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49905" y="5138311"/>
              <a:ext cx="5891186" cy="11205"/>
            </a:xfrm>
            <a:prstGeom prst="line">
              <a:avLst/>
            </a:prstGeom>
            <a:ln w="28575">
              <a:prstDash val="lg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接连接符 82">
              <a:extLst>
                <a:ext uri="{FF2B5EF4-FFF2-40B4-BE49-F238E27FC236}">
                  <a16:creationId xmlns:a16="http://schemas.microsoft.com/office/drawing/2014/main" id="{2E13D834-1A0C-BB62-361A-A883DE78F04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8811" y="6330340"/>
              <a:ext cx="6359534" cy="38090"/>
            </a:xfrm>
            <a:prstGeom prst="line">
              <a:avLst/>
            </a:prstGeom>
            <a:ln w="28575">
              <a:prstDash val="lg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文本框 86">
              <a:extLst>
                <a:ext uri="{FF2B5EF4-FFF2-40B4-BE49-F238E27FC236}">
                  <a16:creationId xmlns:a16="http://schemas.microsoft.com/office/drawing/2014/main" id="{B51EBA95-F83B-9C18-C1D5-52BE6B7E0DF4}"/>
                </a:ext>
              </a:extLst>
            </p:cNvPr>
            <p:cNvSpPr txBox="1"/>
            <p:nvPr/>
          </p:nvSpPr>
          <p:spPr>
            <a:xfrm>
              <a:off x="649905" y="4423795"/>
              <a:ext cx="1616505" cy="461665"/>
            </a:xfrm>
            <a:prstGeom prst="rect">
              <a:avLst/>
            </a:prstGeom>
            <a:ln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dirty="0">
                  <a:latin typeface="黑体" panose="02010609060101010101" pitchFamily="49" charset="-122"/>
                  <a:ea typeface="黑体" panose="02010609060101010101" pitchFamily="49" charset="-122"/>
                </a:rPr>
                <a:t>数据存储</a:t>
              </a:r>
            </a:p>
          </p:txBody>
        </p:sp>
        <p:sp>
          <p:nvSpPr>
            <p:cNvPr id="88" name="文本框 87">
              <a:extLst>
                <a:ext uri="{FF2B5EF4-FFF2-40B4-BE49-F238E27FC236}">
                  <a16:creationId xmlns:a16="http://schemas.microsoft.com/office/drawing/2014/main" id="{BB0B4BDA-690D-6C39-32EC-CDC0ED0CE122}"/>
                </a:ext>
              </a:extLst>
            </p:cNvPr>
            <p:cNvSpPr txBox="1"/>
            <p:nvPr/>
          </p:nvSpPr>
          <p:spPr>
            <a:xfrm>
              <a:off x="2656645" y="4435613"/>
              <a:ext cx="1616506" cy="475130"/>
            </a:xfrm>
            <a:prstGeom prst="rect">
              <a:avLst/>
            </a:prstGeom>
            <a:ln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dirty="0">
                  <a:latin typeface="黑体" panose="02010609060101010101" pitchFamily="49" charset="-122"/>
                  <a:ea typeface="黑体" panose="02010609060101010101" pitchFamily="49" charset="-122"/>
                </a:rPr>
                <a:t>数据处理</a:t>
              </a:r>
            </a:p>
          </p:txBody>
        </p:sp>
        <p:sp>
          <p:nvSpPr>
            <p:cNvPr id="92" name="文本框 91">
              <a:extLst>
                <a:ext uri="{FF2B5EF4-FFF2-40B4-BE49-F238E27FC236}">
                  <a16:creationId xmlns:a16="http://schemas.microsoft.com/office/drawing/2014/main" id="{A27EC0B8-CF81-6756-0144-7DCA0BF0F13E}"/>
                </a:ext>
              </a:extLst>
            </p:cNvPr>
            <p:cNvSpPr txBox="1"/>
            <p:nvPr/>
          </p:nvSpPr>
          <p:spPr>
            <a:xfrm>
              <a:off x="998811" y="5671999"/>
              <a:ext cx="1616505" cy="461665"/>
            </a:xfrm>
            <a:prstGeom prst="rect">
              <a:avLst/>
            </a:prstGeom>
            <a:ln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dirty="0">
                  <a:latin typeface="黑体" panose="02010609060101010101" pitchFamily="49" charset="-122"/>
                  <a:ea typeface="黑体" panose="02010609060101010101" pitchFamily="49" charset="-122"/>
                </a:rPr>
                <a:t>实时监管</a:t>
              </a:r>
            </a:p>
          </p:txBody>
        </p:sp>
        <p:sp>
          <p:nvSpPr>
            <p:cNvPr id="93" name="文本框 92">
              <a:extLst>
                <a:ext uri="{FF2B5EF4-FFF2-40B4-BE49-F238E27FC236}">
                  <a16:creationId xmlns:a16="http://schemas.microsoft.com/office/drawing/2014/main" id="{48FBBABF-3D5F-8C25-D7E3-3E0485F60EF8}"/>
                </a:ext>
              </a:extLst>
            </p:cNvPr>
            <p:cNvSpPr txBox="1"/>
            <p:nvPr/>
          </p:nvSpPr>
          <p:spPr>
            <a:xfrm>
              <a:off x="2954017" y="5671999"/>
              <a:ext cx="1959817" cy="461665"/>
            </a:xfrm>
            <a:prstGeom prst="rect">
              <a:avLst/>
            </a:prstGeom>
            <a:ln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dirty="0">
                  <a:latin typeface="黑体" panose="02010609060101010101" pitchFamily="49" charset="-122"/>
                  <a:ea typeface="黑体" panose="02010609060101010101" pitchFamily="49" charset="-122"/>
                </a:rPr>
                <a:t>数据展示</a:t>
              </a:r>
            </a:p>
          </p:txBody>
        </p:sp>
        <p:cxnSp>
          <p:nvCxnSpPr>
            <p:cNvPr id="101" name="直接连接符 100">
              <a:extLst>
                <a:ext uri="{FF2B5EF4-FFF2-40B4-BE49-F238E27FC236}">
                  <a16:creationId xmlns:a16="http://schemas.microsoft.com/office/drawing/2014/main" id="{7DFCB549-0770-F45D-A807-784107D608F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65729" y="2692944"/>
              <a:ext cx="3249756" cy="0"/>
            </a:xfrm>
            <a:prstGeom prst="line">
              <a:avLst/>
            </a:prstGeom>
            <a:ln w="28575">
              <a:prstDash val="lg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文本框 102">
              <a:extLst>
                <a:ext uri="{FF2B5EF4-FFF2-40B4-BE49-F238E27FC236}">
                  <a16:creationId xmlns:a16="http://schemas.microsoft.com/office/drawing/2014/main" id="{DD43BCB2-9A91-339D-7AEF-7DC40734261B}"/>
                </a:ext>
              </a:extLst>
            </p:cNvPr>
            <p:cNvSpPr txBox="1"/>
            <p:nvPr/>
          </p:nvSpPr>
          <p:spPr>
            <a:xfrm>
              <a:off x="1065729" y="2051119"/>
              <a:ext cx="2252567" cy="462298"/>
            </a:xfrm>
            <a:prstGeom prst="rect">
              <a:avLst/>
            </a:prstGeom>
            <a:ln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dirty="0">
                  <a:latin typeface="黑体" panose="02010609060101010101" pitchFamily="49" charset="-122"/>
                  <a:ea typeface="黑体" panose="02010609060101010101" pitchFamily="49" charset="-122"/>
                </a:rPr>
                <a:t>感知环境状态</a:t>
              </a:r>
            </a:p>
          </p:txBody>
        </p:sp>
        <p:sp>
          <p:nvSpPr>
            <p:cNvPr id="17" name="任意多边形: 形状 16">
              <a:extLst>
                <a:ext uri="{FF2B5EF4-FFF2-40B4-BE49-F238E27FC236}">
                  <a16:creationId xmlns:a16="http://schemas.microsoft.com/office/drawing/2014/main" id="{7DF7DC35-6115-DC3E-7921-671687FD5C3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47374" y="3980403"/>
              <a:ext cx="2869143" cy="1255780"/>
            </a:xfrm>
            <a:custGeom>
              <a:avLst/>
              <a:gdLst>
                <a:gd name="connsiteX0" fmla="*/ 1110258 w 2202907"/>
                <a:gd name="connsiteY0" fmla="*/ 0 h 971311"/>
                <a:gd name="connsiteX1" fmla="*/ 2197977 w 2202907"/>
                <a:gd name="connsiteY1" fmla="*/ 390481 h 971311"/>
                <a:gd name="connsiteX2" fmla="*/ 2202907 w 2202907"/>
                <a:gd name="connsiteY2" fmla="*/ 394962 h 971311"/>
                <a:gd name="connsiteX3" fmla="*/ 1731174 w 2202907"/>
                <a:gd name="connsiteY3" fmla="*/ 962708 h 971311"/>
                <a:gd name="connsiteX4" fmla="*/ 1655968 w 2202907"/>
                <a:gd name="connsiteY4" fmla="*/ 900657 h 971311"/>
                <a:gd name="connsiteX5" fmla="*/ 1110258 w 2202907"/>
                <a:gd name="connsiteY5" fmla="*/ 733966 h 971311"/>
                <a:gd name="connsiteX6" fmla="*/ 564548 w 2202907"/>
                <a:gd name="connsiteY6" fmla="*/ 900657 h 971311"/>
                <a:gd name="connsiteX7" fmla="*/ 478916 w 2202907"/>
                <a:gd name="connsiteY7" fmla="*/ 971311 h 971311"/>
                <a:gd name="connsiteX8" fmla="*/ 0 w 2202907"/>
                <a:gd name="connsiteY8" fmla="*/ 410966 h 971311"/>
                <a:gd name="connsiteX9" fmla="*/ 22539 w 2202907"/>
                <a:gd name="connsiteY9" fmla="*/ 390481 h 971311"/>
                <a:gd name="connsiteX10" fmla="*/ 1110258 w 2202907"/>
                <a:gd name="connsiteY10" fmla="*/ 0 h 971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02907" h="971311">
                  <a:moveTo>
                    <a:pt x="1110258" y="0"/>
                  </a:moveTo>
                  <a:cubicBezTo>
                    <a:pt x="1523436" y="0"/>
                    <a:pt x="1902388" y="146540"/>
                    <a:pt x="2197977" y="390481"/>
                  </a:cubicBezTo>
                  <a:lnTo>
                    <a:pt x="2202907" y="394962"/>
                  </a:lnTo>
                  <a:lnTo>
                    <a:pt x="1731174" y="962708"/>
                  </a:lnTo>
                  <a:lnTo>
                    <a:pt x="1655968" y="900657"/>
                  </a:lnTo>
                  <a:cubicBezTo>
                    <a:pt x="1500192" y="795417"/>
                    <a:pt x="1312402" y="733966"/>
                    <a:pt x="1110258" y="733966"/>
                  </a:cubicBezTo>
                  <a:cubicBezTo>
                    <a:pt x="908115" y="733966"/>
                    <a:pt x="720324" y="795417"/>
                    <a:pt x="564548" y="900657"/>
                  </a:cubicBezTo>
                  <a:lnTo>
                    <a:pt x="478916" y="971311"/>
                  </a:lnTo>
                  <a:lnTo>
                    <a:pt x="0" y="410966"/>
                  </a:lnTo>
                  <a:lnTo>
                    <a:pt x="22539" y="390481"/>
                  </a:lnTo>
                  <a:cubicBezTo>
                    <a:pt x="318128" y="146540"/>
                    <a:pt x="697080" y="0"/>
                    <a:pt x="1110258" y="0"/>
                  </a:cubicBezTo>
                  <a:close/>
                </a:path>
              </a:pathLst>
            </a:custGeom>
            <a:ln w="57150">
              <a:solidFill>
                <a:srgbClr val="00B0F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8" name="任意多边形: 形状 17">
              <a:extLst>
                <a:ext uri="{FF2B5EF4-FFF2-40B4-BE49-F238E27FC236}">
                  <a16:creationId xmlns:a16="http://schemas.microsoft.com/office/drawing/2014/main" id="{7634DDCC-4B08-B791-1EAD-A7E0061DF31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46517" y="2342514"/>
              <a:ext cx="5093793" cy="1776037"/>
            </a:xfrm>
            <a:custGeom>
              <a:avLst/>
              <a:gdLst>
                <a:gd name="connsiteX0" fmla="*/ 1986123 w 3910977"/>
                <a:gd name="connsiteY0" fmla="*/ 0 h 1373715"/>
                <a:gd name="connsiteX1" fmla="*/ 3797638 w 3910977"/>
                <a:gd name="connsiteY1" fmla="*/ 553341 h 1373715"/>
                <a:gd name="connsiteX2" fmla="*/ 3910977 w 3910977"/>
                <a:gd name="connsiteY2" fmla="*/ 638094 h 1373715"/>
                <a:gd name="connsiteX3" fmla="*/ 3331538 w 3910977"/>
                <a:gd name="connsiteY3" fmla="*/ 1335468 h 1373715"/>
                <a:gd name="connsiteX4" fmla="*/ 3290813 w 3910977"/>
                <a:gd name="connsiteY4" fmla="*/ 1305015 h 1373715"/>
                <a:gd name="connsiteX5" fmla="*/ 1986123 w 3910977"/>
                <a:gd name="connsiteY5" fmla="*/ 906487 h 1373715"/>
                <a:gd name="connsiteX6" fmla="*/ 681434 w 3910977"/>
                <a:gd name="connsiteY6" fmla="*/ 1305015 h 1373715"/>
                <a:gd name="connsiteX7" fmla="*/ 589562 w 3910977"/>
                <a:gd name="connsiteY7" fmla="*/ 1373715 h 1373715"/>
                <a:gd name="connsiteX8" fmla="*/ 0 w 3910977"/>
                <a:gd name="connsiteY8" fmla="*/ 683911 h 1373715"/>
                <a:gd name="connsiteX9" fmla="*/ 174608 w 3910977"/>
                <a:gd name="connsiteY9" fmla="*/ 553341 h 1373715"/>
                <a:gd name="connsiteX10" fmla="*/ 1986123 w 3910977"/>
                <a:gd name="connsiteY10" fmla="*/ 0 h 1373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910977" h="1373715">
                  <a:moveTo>
                    <a:pt x="1986123" y="0"/>
                  </a:moveTo>
                  <a:cubicBezTo>
                    <a:pt x="2657149" y="0"/>
                    <a:pt x="3280531" y="203990"/>
                    <a:pt x="3797638" y="553341"/>
                  </a:cubicBezTo>
                  <a:lnTo>
                    <a:pt x="3910977" y="638094"/>
                  </a:lnTo>
                  <a:lnTo>
                    <a:pt x="3331538" y="1335468"/>
                  </a:lnTo>
                  <a:lnTo>
                    <a:pt x="3290813" y="1305015"/>
                  </a:lnTo>
                  <a:cubicBezTo>
                    <a:pt x="2918382" y="1053405"/>
                    <a:pt x="2469410" y="906487"/>
                    <a:pt x="1986123" y="906487"/>
                  </a:cubicBezTo>
                  <a:cubicBezTo>
                    <a:pt x="1502837" y="906487"/>
                    <a:pt x="1053865" y="1053405"/>
                    <a:pt x="681434" y="1305015"/>
                  </a:cubicBezTo>
                  <a:lnTo>
                    <a:pt x="589562" y="1373715"/>
                  </a:lnTo>
                  <a:lnTo>
                    <a:pt x="0" y="683911"/>
                  </a:lnTo>
                  <a:lnTo>
                    <a:pt x="174608" y="553341"/>
                  </a:lnTo>
                  <a:cubicBezTo>
                    <a:pt x="691716" y="203990"/>
                    <a:pt x="1315097" y="0"/>
                    <a:pt x="1986123" y="0"/>
                  </a:cubicBezTo>
                  <a:close/>
                </a:path>
              </a:pathLst>
            </a:custGeom>
            <a:ln w="57150">
              <a:solidFill>
                <a:srgbClr val="00B0F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9" name="任意多边形: 形状 18">
              <a:extLst>
                <a:ext uri="{FF2B5EF4-FFF2-40B4-BE49-F238E27FC236}">
                  <a16:creationId xmlns:a16="http://schemas.microsoft.com/office/drawing/2014/main" id="{4DE204C9-6FED-3022-89E7-1ABF670C716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28053" y="458231"/>
              <a:ext cx="7552338" cy="2428015"/>
            </a:xfrm>
            <a:custGeom>
              <a:avLst/>
              <a:gdLst>
                <a:gd name="connsiteX0" fmla="*/ 2922973 w 5798630"/>
                <a:gd name="connsiteY0" fmla="*/ 0 h 1878002"/>
                <a:gd name="connsiteX1" fmla="*/ 5785391 w 5798630"/>
                <a:gd name="connsiteY1" fmla="*/ 1027582 h 1878002"/>
                <a:gd name="connsiteX2" fmla="*/ 5798630 w 5798630"/>
                <a:gd name="connsiteY2" fmla="*/ 1039050 h 1878002"/>
                <a:gd name="connsiteX3" fmla="*/ 5128397 w 5798630"/>
                <a:gd name="connsiteY3" fmla="*/ 1845698 h 1878002"/>
                <a:gd name="connsiteX4" fmla="*/ 5118448 w 5798630"/>
                <a:gd name="connsiteY4" fmla="*/ 1836655 h 1878002"/>
                <a:gd name="connsiteX5" fmla="*/ 2922973 w 5798630"/>
                <a:gd name="connsiteY5" fmla="*/ 1048500 h 1878002"/>
                <a:gd name="connsiteX6" fmla="*/ 727499 w 5798630"/>
                <a:gd name="connsiteY6" fmla="*/ 1836655 h 1878002"/>
                <a:gd name="connsiteX7" fmla="*/ 682005 w 5798630"/>
                <a:gd name="connsiteY7" fmla="*/ 1878002 h 1878002"/>
                <a:gd name="connsiteX8" fmla="*/ 0 w 5798630"/>
                <a:gd name="connsiteY8" fmla="*/ 1080036 h 1878002"/>
                <a:gd name="connsiteX9" fmla="*/ 60556 w 5798630"/>
                <a:gd name="connsiteY9" fmla="*/ 1027582 h 1878002"/>
                <a:gd name="connsiteX10" fmla="*/ 2922973 w 5798630"/>
                <a:gd name="connsiteY10" fmla="*/ 0 h 1878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798630" h="1878002">
                  <a:moveTo>
                    <a:pt x="2922973" y="0"/>
                  </a:moveTo>
                  <a:cubicBezTo>
                    <a:pt x="4010284" y="0"/>
                    <a:pt x="5007526" y="385630"/>
                    <a:pt x="5785391" y="1027582"/>
                  </a:cubicBezTo>
                  <a:lnTo>
                    <a:pt x="5798630" y="1039050"/>
                  </a:lnTo>
                  <a:lnTo>
                    <a:pt x="5128397" y="1845698"/>
                  </a:lnTo>
                  <a:lnTo>
                    <a:pt x="5118448" y="1836655"/>
                  </a:lnTo>
                  <a:cubicBezTo>
                    <a:pt x="4521825" y="1344278"/>
                    <a:pt x="3756941" y="1048500"/>
                    <a:pt x="2922973" y="1048500"/>
                  </a:cubicBezTo>
                  <a:cubicBezTo>
                    <a:pt x="2089006" y="1048500"/>
                    <a:pt x="1324122" y="1344278"/>
                    <a:pt x="727499" y="1836655"/>
                  </a:cubicBezTo>
                  <a:lnTo>
                    <a:pt x="682005" y="1878002"/>
                  </a:lnTo>
                  <a:lnTo>
                    <a:pt x="0" y="1080036"/>
                  </a:lnTo>
                  <a:lnTo>
                    <a:pt x="60556" y="1027582"/>
                  </a:lnTo>
                  <a:cubicBezTo>
                    <a:pt x="838421" y="385630"/>
                    <a:pt x="1835663" y="0"/>
                    <a:pt x="2922973" y="0"/>
                  </a:cubicBezTo>
                  <a:close/>
                </a:path>
              </a:pathLst>
            </a:custGeom>
            <a:ln w="57150">
              <a:solidFill>
                <a:srgbClr val="00B0F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60FE8A86-29A8-AD6C-3737-E3D1D499709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95849" y="5236184"/>
              <a:ext cx="1172191" cy="1163584"/>
            </a:xfrm>
            <a:prstGeom prst="ellipse">
              <a:avLst/>
            </a:prstGeom>
            <a:ln w="57150">
              <a:solidFill>
                <a:srgbClr val="00B0F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42" name="组合 41">
              <a:extLst>
                <a:ext uri="{FF2B5EF4-FFF2-40B4-BE49-F238E27FC236}">
                  <a16:creationId xmlns:a16="http://schemas.microsoft.com/office/drawing/2014/main" id="{D203DDD4-B820-F20B-63BA-9EA2CA1DE06A}"/>
                </a:ext>
              </a:extLst>
            </p:cNvPr>
            <p:cNvGrpSpPr/>
            <p:nvPr/>
          </p:nvGrpSpPr>
          <p:grpSpPr>
            <a:xfrm rot="19584204">
              <a:off x="5077211" y="1653332"/>
              <a:ext cx="669854" cy="887176"/>
              <a:chOff x="5026755" y="1519137"/>
              <a:chExt cx="669854" cy="887176"/>
            </a:xfrm>
          </p:grpSpPr>
          <p:pic>
            <p:nvPicPr>
              <p:cNvPr id="32" name="图片 31">
                <a:extLst>
                  <a:ext uri="{FF2B5EF4-FFF2-40B4-BE49-F238E27FC236}">
                    <a16:creationId xmlns:a16="http://schemas.microsoft.com/office/drawing/2014/main" id="{EE889916-82A2-FB21-22B9-19026CE0D61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966" t="6965" r="11467" b="5353"/>
              <a:stretch/>
            </p:blipFill>
            <p:spPr>
              <a:xfrm>
                <a:off x="5095868" y="1519137"/>
                <a:ext cx="596277" cy="529459"/>
              </a:xfrm>
              <a:prstGeom prst="rect">
                <a:avLst/>
              </a:prstGeom>
            </p:spPr>
          </p:pic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55893161-C9F8-9746-5CF0-ABD20F6B58CA}"/>
                  </a:ext>
                </a:extLst>
              </p:cNvPr>
              <p:cNvSpPr txBox="1"/>
              <p:nvPr/>
            </p:nvSpPr>
            <p:spPr>
              <a:xfrm>
                <a:off x="5026755" y="2099541"/>
                <a:ext cx="669854" cy="3067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6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光照</a:t>
                </a:r>
              </a:p>
            </p:txBody>
          </p:sp>
        </p:grpSp>
        <p:grpSp>
          <p:nvGrpSpPr>
            <p:cNvPr id="44" name="组合 43">
              <a:extLst>
                <a:ext uri="{FF2B5EF4-FFF2-40B4-BE49-F238E27FC236}">
                  <a16:creationId xmlns:a16="http://schemas.microsoft.com/office/drawing/2014/main" id="{7C08DBDA-56B4-0E63-A5F3-03F9F6AC870A}"/>
                </a:ext>
              </a:extLst>
            </p:cNvPr>
            <p:cNvGrpSpPr/>
            <p:nvPr/>
          </p:nvGrpSpPr>
          <p:grpSpPr>
            <a:xfrm rot="19799142">
              <a:off x="5607431" y="1270497"/>
              <a:ext cx="940692" cy="836231"/>
              <a:chOff x="6820068" y="1153448"/>
              <a:chExt cx="940692" cy="836231"/>
            </a:xfrm>
          </p:grpSpPr>
          <p:pic>
            <p:nvPicPr>
              <p:cNvPr id="34" name="图片 33">
                <a:extLst>
                  <a:ext uri="{FF2B5EF4-FFF2-40B4-BE49-F238E27FC236}">
                    <a16:creationId xmlns:a16="http://schemas.microsoft.com/office/drawing/2014/main" id="{7FAEA204-E8A4-72BE-C8F8-C90B3793618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444" t="12922" r="2221" b="12922"/>
              <a:stretch/>
            </p:blipFill>
            <p:spPr>
              <a:xfrm>
                <a:off x="6914325" y="1153448"/>
                <a:ext cx="627112" cy="529459"/>
              </a:xfrm>
              <a:prstGeom prst="rect">
                <a:avLst/>
              </a:prstGeom>
            </p:spPr>
          </p:pic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329F85E1-9B49-CDD4-188C-21308B20BDCA}"/>
                  </a:ext>
                </a:extLst>
              </p:cNvPr>
              <p:cNvSpPr txBox="1"/>
              <p:nvPr/>
            </p:nvSpPr>
            <p:spPr>
              <a:xfrm>
                <a:off x="6820068" y="1682907"/>
                <a:ext cx="940692" cy="3067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6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温湿度</a:t>
                </a:r>
              </a:p>
            </p:txBody>
          </p:sp>
        </p:grpSp>
        <p:grpSp>
          <p:nvGrpSpPr>
            <p:cNvPr id="45" name="组合 44">
              <a:extLst>
                <a:ext uri="{FF2B5EF4-FFF2-40B4-BE49-F238E27FC236}">
                  <a16:creationId xmlns:a16="http://schemas.microsoft.com/office/drawing/2014/main" id="{D1877F0A-FDC4-4F94-594F-5740369BD970}"/>
                </a:ext>
              </a:extLst>
            </p:cNvPr>
            <p:cNvGrpSpPr/>
            <p:nvPr/>
          </p:nvGrpSpPr>
          <p:grpSpPr>
            <a:xfrm rot="20892713">
              <a:off x="6472402" y="953406"/>
              <a:ext cx="773533" cy="843937"/>
              <a:chOff x="7786100" y="1153448"/>
              <a:chExt cx="773533" cy="843937"/>
            </a:xfrm>
          </p:grpSpPr>
          <p:pic>
            <p:nvPicPr>
              <p:cNvPr id="35" name="图片 34">
                <a:extLst>
                  <a:ext uri="{FF2B5EF4-FFF2-40B4-BE49-F238E27FC236}">
                    <a16:creationId xmlns:a16="http://schemas.microsoft.com/office/drawing/2014/main" id="{EC8E65CB-86AC-3780-E5B8-26AD47018B2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947" t="12991" r="3789" b="12991"/>
              <a:stretch/>
            </p:blipFill>
            <p:spPr>
              <a:xfrm>
                <a:off x="7788148" y="1153448"/>
                <a:ext cx="650173" cy="536331"/>
              </a:xfrm>
              <a:prstGeom prst="rect">
                <a:avLst/>
              </a:prstGeom>
            </p:spPr>
          </p:pic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3E7E1102-46F4-AFB6-E2AC-38A9BBF02532}"/>
                  </a:ext>
                </a:extLst>
              </p:cNvPr>
              <p:cNvSpPr txBox="1"/>
              <p:nvPr/>
            </p:nvSpPr>
            <p:spPr>
              <a:xfrm>
                <a:off x="7786100" y="1690613"/>
                <a:ext cx="773533" cy="3067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6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烟雾</a:t>
                </a:r>
              </a:p>
            </p:txBody>
          </p:sp>
        </p:grpSp>
        <p:grpSp>
          <p:nvGrpSpPr>
            <p:cNvPr id="46" name="组合 45">
              <a:extLst>
                <a:ext uri="{FF2B5EF4-FFF2-40B4-BE49-F238E27FC236}">
                  <a16:creationId xmlns:a16="http://schemas.microsoft.com/office/drawing/2014/main" id="{8937DB98-52A7-2240-9036-A1AA9E6348D9}"/>
                </a:ext>
              </a:extLst>
            </p:cNvPr>
            <p:cNvGrpSpPr/>
            <p:nvPr/>
          </p:nvGrpSpPr>
          <p:grpSpPr>
            <a:xfrm rot="21170933">
              <a:off x="7316409" y="736625"/>
              <a:ext cx="773534" cy="890931"/>
              <a:chOff x="9048546" y="799713"/>
              <a:chExt cx="773534" cy="890931"/>
            </a:xfrm>
          </p:grpSpPr>
          <p:pic>
            <p:nvPicPr>
              <p:cNvPr id="36" name="图片 35">
                <a:extLst>
                  <a:ext uri="{FF2B5EF4-FFF2-40B4-BE49-F238E27FC236}">
                    <a16:creationId xmlns:a16="http://schemas.microsoft.com/office/drawing/2014/main" id="{C82289A4-763B-96DB-B504-1234AA4279C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0000" b="15449"/>
              <a:stretch/>
            </p:blipFill>
            <p:spPr>
              <a:xfrm>
                <a:off x="9048546" y="799713"/>
                <a:ext cx="773534" cy="586520"/>
              </a:xfrm>
              <a:prstGeom prst="rect">
                <a:avLst/>
              </a:prstGeom>
            </p:spPr>
          </p:pic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8BDFC07C-C53F-EB87-6ADD-E8B7E628B372}"/>
                  </a:ext>
                </a:extLst>
              </p:cNvPr>
              <p:cNvSpPr txBox="1"/>
              <p:nvPr/>
            </p:nvSpPr>
            <p:spPr>
              <a:xfrm>
                <a:off x="9070378" y="1383872"/>
                <a:ext cx="668518" cy="3067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6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噪声</a:t>
                </a:r>
              </a:p>
            </p:txBody>
          </p:sp>
        </p:grpSp>
        <p:grpSp>
          <p:nvGrpSpPr>
            <p:cNvPr id="56" name="组合 55">
              <a:extLst>
                <a:ext uri="{FF2B5EF4-FFF2-40B4-BE49-F238E27FC236}">
                  <a16:creationId xmlns:a16="http://schemas.microsoft.com/office/drawing/2014/main" id="{5373E373-67D8-B05C-EF9F-2E0EB06A94F9}"/>
                </a:ext>
              </a:extLst>
            </p:cNvPr>
            <p:cNvGrpSpPr/>
            <p:nvPr/>
          </p:nvGrpSpPr>
          <p:grpSpPr>
            <a:xfrm rot="979814">
              <a:off x="8693157" y="792476"/>
              <a:ext cx="835313" cy="837827"/>
              <a:chOff x="8810623" y="3655382"/>
              <a:chExt cx="835313" cy="837827"/>
            </a:xfrm>
          </p:grpSpPr>
          <p:pic>
            <p:nvPicPr>
              <p:cNvPr id="48" name="图片 47">
                <a:extLst>
                  <a:ext uri="{FF2B5EF4-FFF2-40B4-BE49-F238E27FC236}">
                    <a16:creationId xmlns:a16="http://schemas.microsoft.com/office/drawing/2014/main" id="{515C1217-179E-160F-7DF1-D69297FF913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8947" r="468" b="16842"/>
              <a:stretch/>
            </p:blipFill>
            <p:spPr>
              <a:xfrm>
                <a:off x="8810623" y="3655382"/>
                <a:ext cx="708222" cy="496430"/>
              </a:xfrm>
              <a:prstGeom prst="rect">
                <a:avLst/>
              </a:prstGeom>
            </p:spPr>
          </p:pic>
          <p:sp>
            <p:nvSpPr>
              <p:cNvPr id="52" name="文本框 51">
                <a:extLst>
                  <a:ext uri="{FF2B5EF4-FFF2-40B4-BE49-F238E27FC236}">
                    <a16:creationId xmlns:a16="http://schemas.microsoft.com/office/drawing/2014/main" id="{2E312627-39EC-9C92-03A2-37579516AFE9}"/>
                  </a:ext>
                </a:extLst>
              </p:cNvPr>
              <p:cNvSpPr txBox="1"/>
              <p:nvPr/>
            </p:nvSpPr>
            <p:spPr>
              <a:xfrm>
                <a:off x="8893537" y="4174801"/>
                <a:ext cx="752399" cy="3184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舵机</a:t>
                </a:r>
              </a:p>
            </p:txBody>
          </p:sp>
        </p:grpSp>
        <p:grpSp>
          <p:nvGrpSpPr>
            <p:cNvPr id="57" name="组合 56">
              <a:extLst>
                <a:ext uri="{FF2B5EF4-FFF2-40B4-BE49-F238E27FC236}">
                  <a16:creationId xmlns:a16="http://schemas.microsoft.com/office/drawing/2014/main" id="{EA18424D-FAD5-40DD-1888-7592CB4F751A}"/>
                </a:ext>
              </a:extLst>
            </p:cNvPr>
            <p:cNvGrpSpPr/>
            <p:nvPr/>
          </p:nvGrpSpPr>
          <p:grpSpPr>
            <a:xfrm rot="1516556">
              <a:off x="9411837" y="1027643"/>
              <a:ext cx="868447" cy="782222"/>
              <a:chOff x="9753667" y="3707518"/>
              <a:chExt cx="868447" cy="782222"/>
            </a:xfrm>
          </p:grpSpPr>
          <p:pic>
            <p:nvPicPr>
              <p:cNvPr id="49" name="图片 48">
                <a:extLst>
                  <a:ext uri="{FF2B5EF4-FFF2-40B4-BE49-F238E27FC236}">
                    <a16:creationId xmlns:a16="http://schemas.microsoft.com/office/drawing/2014/main" id="{4109E19B-A639-D8BA-5A8A-5C68C3B738C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1230" r="7425" b="14034"/>
              <a:stretch/>
            </p:blipFill>
            <p:spPr>
              <a:xfrm>
                <a:off x="9753667" y="3707518"/>
                <a:ext cx="658561" cy="422980"/>
              </a:xfrm>
              <a:prstGeom prst="rect">
                <a:avLst/>
              </a:prstGeom>
            </p:spPr>
          </p:pic>
          <p:sp>
            <p:nvSpPr>
              <p:cNvPr id="53" name="文本框 52">
                <a:extLst>
                  <a:ext uri="{FF2B5EF4-FFF2-40B4-BE49-F238E27FC236}">
                    <a16:creationId xmlns:a16="http://schemas.microsoft.com/office/drawing/2014/main" id="{AED01630-646A-87AA-A239-405E4C1BC229}"/>
                  </a:ext>
                </a:extLst>
              </p:cNvPr>
              <p:cNvSpPr txBox="1"/>
              <p:nvPr/>
            </p:nvSpPr>
            <p:spPr>
              <a:xfrm>
                <a:off x="9869715" y="4171332"/>
                <a:ext cx="752399" cy="3184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风扇</a:t>
                </a:r>
              </a:p>
            </p:txBody>
          </p:sp>
        </p:grpSp>
        <p:grpSp>
          <p:nvGrpSpPr>
            <p:cNvPr id="58" name="组合 57">
              <a:extLst>
                <a:ext uri="{FF2B5EF4-FFF2-40B4-BE49-F238E27FC236}">
                  <a16:creationId xmlns:a16="http://schemas.microsoft.com/office/drawing/2014/main" id="{84E1D3AA-1902-9FEC-B4B6-D5059D4A361C}"/>
                </a:ext>
              </a:extLst>
            </p:cNvPr>
            <p:cNvGrpSpPr/>
            <p:nvPr/>
          </p:nvGrpSpPr>
          <p:grpSpPr>
            <a:xfrm rot="1712882">
              <a:off x="10054621" y="1286515"/>
              <a:ext cx="989635" cy="789158"/>
              <a:chOff x="10729133" y="3707518"/>
              <a:chExt cx="989635" cy="789158"/>
            </a:xfrm>
          </p:grpSpPr>
          <p:pic>
            <p:nvPicPr>
              <p:cNvPr id="50" name="图片 49">
                <a:extLst>
                  <a:ext uri="{FF2B5EF4-FFF2-40B4-BE49-F238E27FC236}">
                    <a16:creationId xmlns:a16="http://schemas.microsoft.com/office/drawing/2014/main" id="{9D4AF15D-A59E-9151-DBBD-A5DA7F344A1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9825" r="-233" b="18421"/>
              <a:stretch/>
            </p:blipFill>
            <p:spPr>
              <a:xfrm>
                <a:off x="10729133" y="3707518"/>
                <a:ext cx="879408" cy="422980"/>
              </a:xfrm>
              <a:prstGeom prst="rect">
                <a:avLst/>
              </a:prstGeom>
            </p:spPr>
          </p:pic>
          <p:sp>
            <p:nvSpPr>
              <p:cNvPr id="54" name="文本框 53">
                <a:extLst>
                  <a:ext uri="{FF2B5EF4-FFF2-40B4-BE49-F238E27FC236}">
                    <a16:creationId xmlns:a16="http://schemas.microsoft.com/office/drawing/2014/main" id="{BAD4606E-705F-6812-DFE0-0A6A35CEFC3A}"/>
                  </a:ext>
                </a:extLst>
              </p:cNvPr>
              <p:cNvSpPr txBox="1"/>
              <p:nvPr/>
            </p:nvSpPr>
            <p:spPr>
              <a:xfrm>
                <a:off x="10758587" y="4178268"/>
                <a:ext cx="960181" cy="3184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蜂鸣器</a:t>
                </a:r>
              </a:p>
            </p:txBody>
          </p:sp>
        </p:grpSp>
        <p:grpSp>
          <p:nvGrpSpPr>
            <p:cNvPr id="59" name="组合 58">
              <a:extLst>
                <a:ext uri="{FF2B5EF4-FFF2-40B4-BE49-F238E27FC236}">
                  <a16:creationId xmlns:a16="http://schemas.microsoft.com/office/drawing/2014/main" id="{0F4AE4B8-C1A1-DC4E-2F68-C5D219EC6292}"/>
                </a:ext>
              </a:extLst>
            </p:cNvPr>
            <p:cNvGrpSpPr/>
            <p:nvPr/>
          </p:nvGrpSpPr>
          <p:grpSpPr>
            <a:xfrm rot="2181853">
              <a:off x="10823238" y="1744835"/>
              <a:ext cx="960181" cy="810670"/>
              <a:chOff x="11871238" y="3653918"/>
              <a:chExt cx="960181" cy="810670"/>
            </a:xfrm>
          </p:grpSpPr>
          <p:pic>
            <p:nvPicPr>
              <p:cNvPr id="51" name="图片 50">
                <a:extLst>
                  <a:ext uri="{FF2B5EF4-FFF2-40B4-BE49-F238E27FC236}">
                    <a16:creationId xmlns:a16="http://schemas.microsoft.com/office/drawing/2014/main" id="{B93E7386-418C-5995-5C0B-CCDEE456645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158" t="16526" r="5053" b="12421"/>
              <a:stretch/>
            </p:blipFill>
            <p:spPr>
              <a:xfrm>
                <a:off x="11991578" y="3653918"/>
                <a:ext cx="669771" cy="497890"/>
              </a:xfrm>
              <a:prstGeom prst="rect">
                <a:avLst/>
              </a:prstGeom>
            </p:spPr>
          </p:pic>
          <p:sp>
            <p:nvSpPr>
              <p:cNvPr id="55" name="文本框 54">
                <a:extLst>
                  <a:ext uri="{FF2B5EF4-FFF2-40B4-BE49-F238E27FC236}">
                    <a16:creationId xmlns:a16="http://schemas.microsoft.com/office/drawing/2014/main" id="{EB8A9A15-9EAC-8DF3-0BB2-55417E92F18E}"/>
                  </a:ext>
                </a:extLst>
              </p:cNvPr>
              <p:cNvSpPr txBox="1"/>
              <p:nvPr/>
            </p:nvSpPr>
            <p:spPr>
              <a:xfrm>
                <a:off x="11871238" y="4146180"/>
                <a:ext cx="960181" cy="3184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继电器</a:t>
                </a:r>
              </a:p>
            </p:txBody>
          </p:sp>
        </p:grpSp>
        <p:grpSp>
          <p:nvGrpSpPr>
            <p:cNvPr id="60" name="组合 59">
              <a:extLst>
                <a:ext uri="{FF2B5EF4-FFF2-40B4-BE49-F238E27FC236}">
                  <a16:creationId xmlns:a16="http://schemas.microsoft.com/office/drawing/2014/main" id="{CCA35ECD-7BEC-4127-354B-BF48698F8B85}"/>
                </a:ext>
              </a:extLst>
            </p:cNvPr>
            <p:cNvGrpSpPr/>
            <p:nvPr/>
          </p:nvGrpSpPr>
          <p:grpSpPr>
            <a:xfrm rot="20421350">
              <a:off x="6510810" y="2672543"/>
              <a:ext cx="1385242" cy="1014893"/>
              <a:chOff x="1527857" y="3154651"/>
              <a:chExt cx="2679595" cy="1693329"/>
            </a:xfrm>
          </p:grpSpPr>
          <p:pic>
            <p:nvPicPr>
              <p:cNvPr id="61" name="图片 60">
                <a:extLst>
                  <a:ext uri="{FF2B5EF4-FFF2-40B4-BE49-F238E27FC236}">
                    <a16:creationId xmlns:a16="http://schemas.microsoft.com/office/drawing/2014/main" id="{C94DB810-265A-3E1A-B96B-09D5C2DBBA1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70" t="15606" r="6076" b="5206"/>
              <a:stretch/>
            </p:blipFill>
            <p:spPr>
              <a:xfrm>
                <a:off x="1857641" y="3154651"/>
                <a:ext cx="1643761" cy="1137999"/>
              </a:xfrm>
              <a:prstGeom prst="rect">
                <a:avLst/>
              </a:prstGeom>
            </p:spPr>
          </p:pic>
          <p:sp>
            <p:nvSpPr>
              <p:cNvPr id="62" name="文本框 61">
                <a:extLst>
                  <a:ext uri="{FF2B5EF4-FFF2-40B4-BE49-F238E27FC236}">
                    <a16:creationId xmlns:a16="http://schemas.microsoft.com/office/drawing/2014/main" id="{B4EABF38-2156-09C1-E271-7D69917B9501}"/>
                  </a:ext>
                </a:extLst>
              </p:cNvPr>
              <p:cNvSpPr txBox="1"/>
              <p:nvPr/>
            </p:nvSpPr>
            <p:spPr>
              <a:xfrm>
                <a:off x="1527857" y="4231757"/>
                <a:ext cx="2679595" cy="6162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万耦开发板</a:t>
                </a:r>
              </a:p>
            </p:txBody>
          </p:sp>
        </p:grpSp>
        <p:pic>
          <p:nvPicPr>
            <p:cNvPr id="64" name="图片 63">
              <a:extLst>
                <a:ext uri="{FF2B5EF4-FFF2-40B4-BE49-F238E27FC236}">
                  <a16:creationId xmlns:a16="http://schemas.microsoft.com/office/drawing/2014/main" id="{1112A458-1714-1D00-13CC-E4165D73E02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166201">
              <a:off x="8671437" y="2704295"/>
              <a:ext cx="1472582" cy="1039470"/>
            </a:xfrm>
            <a:prstGeom prst="rect">
              <a:avLst/>
            </a:prstGeom>
          </p:spPr>
        </p:pic>
        <p:pic>
          <p:nvPicPr>
            <p:cNvPr id="65" name="图片 64">
              <a:extLst>
                <a:ext uri="{FF2B5EF4-FFF2-40B4-BE49-F238E27FC236}">
                  <a16:creationId xmlns:a16="http://schemas.microsoft.com/office/drawing/2014/main" id="{EC164629-3598-854B-3C79-A022DEF02DA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367" b="22041"/>
            <a:stretch/>
          </p:blipFill>
          <p:spPr>
            <a:xfrm>
              <a:off x="7764310" y="4117740"/>
              <a:ext cx="1035268" cy="710097"/>
            </a:xfrm>
            <a:prstGeom prst="rect">
              <a:avLst/>
            </a:prstGeom>
          </p:spPr>
        </p:pic>
        <p:cxnSp>
          <p:nvCxnSpPr>
            <p:cNvPr id="67" name="直接连接符 66">
              <a:extLst>
                <a:ext uri="{FF2B5EF4-FFF2-40B4-BE49-F238E27FC236}">
                  <a16:creationId xmlns:a16="http://schemas.microsoft.com/office/drawing/2014/main" id="{6883D101-CEF8-EA33-00B3-81DF92B3C5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42972" y="3483984"/>
              <a:ext cx="372898" cy="475174"/>
            </a:xfrm>
            <a:prstGeom prst="line">
              <a:avLst/>
            </a:prstGeom>
            <a:ln w="28575">
              <a:prstDash val="lg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文本框 74">
              <a:extLst>
                <a:ext uri="{FF2B5EF4-FFF2-40B4-BE49-F238E27FC236}">
                  <a16:creationId xmlns:a16="http://schemas.microsoft.com/office/drawing/2014/main" id="{4AA9BE96-B341-17F0-1ADE-86BD01EE81DC}"/>
                </a:ext>
              </a:extLst>
            </p:cNvPr>
            <p:cNvSpPr txBox="1"/>
            <p:nvPr/>
          </p:nvSpPr>
          <p:spPr>
            <a:xfrm>
              <a:off x="3775988" y="3294599"/>
              <a:ext cx="1616505" cy="464290"/>
            </a:xfrm>
            <a:prstGeom prst="rect">
              <a:avLst/>
            </a:prstGeom>
            <a:ln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dirty="0">
                  <a:latin typeface="黑体" panose="02010609060101010101" pitchFamily="49" charset="-122"/>
                  <a:ea typeface="黑体" panose="02010609060101010101" pitchFamily="49" charset="-122"/>
                </a:rPr>
                <a:t>数据感知</a:t>
              </a:r>
            </a:p>
          </p:txBody>
        </p:sp>
        <p:cxnSp>
          <p:nvCxnSpPr>
            <p:cNvPr id="80" name="直接连接符 79">
              <a:extLst>
                <a:ext uri="{FF2B5EF4-FFF2-40B4-BE49-F238E27FC236}">
                  <a16:creationId xmlns:a16="http://schemas.microsoft.com/office/drawing/2014/main" id="{5FB5C151-2DB1-59FD-A4E5-F53F6B845CF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72366" y="4670768"/>
              <a:ext cx="374166" cy="478748"/>
            </a:xfrm>
            <a:prstGeom prst="line">
              <a:avLst/>
            </a:prstGeom>
            <a:ln w="28575">
              <a:prstDash val="lg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接连接符 81">
              <a:extLst>
                <a:ext uri="{FF2B5EF4-FFF2-40B4-BE49-F238E27FC236}">
                  <a16:creationId xmlns:a16="http://schemas.microsoft.com/office/drawing/2014/main" id="{7A8E496E-4267-E807-3225-620645A4F8B2}"/>
                </a:ext>
              </a:extLst>
            </p:cNvPr>
            <p:cNvCxnSpPr>
              <a:cxnSpLocks/>
              <a:endCxn id="20" idx="2"/>
            </p:cNvCxnSpPr>
            <p:nvPr/>
          </p:nvCxnSpPr>
          <p:spPr>
            <a:xfrm flipV="1">
              <a:off x="7358345" y="5817976"/>
              <a:ext cx="337504" cy="512364"/>
            </a:xfrm>
            <a:prstGeom prst="line">
              <a:avLst/>
            </a:prstGeom>
            <a:ln w="28575">
              <a:prstDash val="lg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文本框 88">
              <a:extLst>
                <a:ext uri="{FF2B5EF4-FFF2-40B4-BE49-F238E27FC236}">
                  <a16:creationId xmlns:a16="http://schemas.microsoft.com/office/drawing/2014/main" id="{58063C15-C58A-ECD1-C048-16F81B83990B}"/>
                </a:ext>
              </a:extLst>
            </p:cNvPr>
            <p:cNvSpPr txBox="1"/>
            <p:nvPr/>
          </p:nvSpPr>
          <p:spPr>
            <a:xfrm>
              <a:off x="4663386" y="4435613"/>
              <a:ext cx="1603518" cy="461665"/>
            </a:xfrm>
            <a:prstGeom prst="rect">
              <a:avLst/>
            </a:prstGeom>
            <a:ln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dirty="0">
                  <a:latin typeface="黑体" panose="02010609060101010101" pitchFamily="49" charset="-122"/>
                  <a:ea typeface="黑体" panose="02010609060101010101" pitchFamily="49" charset="-122"/>
                </a:rPr>
                <a:t>数据决策</a:t>
              </a:r>
            </a:p>
          </p:txBody>
        </p:sp>
        <p:sp>
          <p:nvSpPr>
            <p:cNvPr id="94" name="文本框 93">
              <a:extLst>
                <a:ext uri="{FF2B5EF4-FFF2-40B4-BE49-F238E27FC236}">
                  <a16:creationId xmlns:a16="http://schemas.microsoft.com/office/drawing/2014/main" id="{7FC3B9FD-E2CF-B49A-3E0F-819B554C98EF}"/>
                </a:ext>
              </a:extLst>
            </p:cNvPr>
            <p:cNvSpPr txBox="1"/>
            <p:nvPr/>
          </p:nvSpPr>
          <p:spPr>
            <a:xfrm>
              <a:off x="5252535" y="5671999"/>
              <a:ext cx="1603518" cy="461665"/>
            </a:xfrm>
            <a:prstGeom prst="rect">
              <a:avLst/>
            </a:prstGeom>
            <a:ln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dirty="0">
                  <a:latin typeface="黑体" panose="02010609060101010101" pitchFamily="49" charset="-122"/>
                  <a:ea typeface="黑体" panose="02010609060101010101" pitchFamily="49" charset="-122"/>
                </a:rPr>
                <a:t>风险提醒</a:t>
              </a:r>
            </a:p>
          </p:txBody>
        </p:sp>
        <p:cxnSp>
          <p:nvCxnSpPr>
            <p:cNvPr id="100" name="直接连接符 99">
              <a:extLst>
                <a:ext uri="{FF2B5EF4-FFF2-40B4-BE49-F238E27FC236}">
                  <a16:creationId xmlns:a16="http://schemas.microsoft.com/office/drawing/2014/main" id="{F30192F3-E169-01B8-CD8E-9D5B67FB7E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15485" y="2196525"/>
              <a:ext cx="372898" cy="475174"/>
            </a:xfrm>
            <a:prstGeom prst="line">
              <a:avLst/>
            </a:prstGeom>
            <a:ln w="28575">
              <a:prstDash val="lg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8" name="图片 107">
              <a:extLst>
                <a:ext uri="{FF2B5EF4-FFF2-40B4-BE49-F238E27FC236}">
                  <a16:creationId xmlns:a16="http://schemas.microsoft.com/office/drawing/2014/main" id="{8B5AB16E-D667-4AFE-A0D5-DB73CB7C06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23566" y="5459690"/>
              <a:ext cx="764644" cy="706368"/>
            </a:xfrm>
            <a:prstGeom prst="rect">
              <a:avLst/>
            </a:prstGeom>
          </p:spPr>
        </p:pic>
      </p:grpSp>
      <p:sp>
        <p:nvSpPr>
          <p:cNvPr id="114" name="文本框 113">
            <a:extLst>
              <a:ext uri="{FF2B5EF4-FFF2-40B4-BE49-F238E27FC236}">
                <a16:creationId xmlns:a16="http://schemas.microsoft.com/office/drawing/2014/main" id="{22D13D40-FE27-D910-6F74-A57EC8A99D3F}"/>
              </a:ext>
            </a:extLst>
          </p:cNvPr>
          <p:cNvSpPr txBox="1"/>
          <p:nvPr/>
        </p:nvSpPr>
        <p:spPr>
          <a:xfrm>
            <a:off x="401254" y="193044"/>
            <a:ext cx="24929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solidFill>
                  <a:srgbClr val="3E41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各层次功能</a:t>
            </a:r>
          </a:p>
        </p:txBody>
      </p:sp>
    </p:spTree>
    <p:extLst>
      <p:ext uri="{BB962C8B-B14F-4D97-AF65-F5344CB8AC3E}">
        <p14:creationId xmlns:p14="http://schemas.microsoft.com/office/powerpoint/2010/main" val="3116150694"/>
      </p:ext>
    </p:extLst>
  </p:cSld>
  <p:clrMapOvr>
    <a:masterClrMapping/>
  </p:clrMapOvr>
  <p:transition spd="med">
    <p:pull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6981E7F3-4ADC-E7E7-4337-9314137F5E9A}"/>
              </a:ext>
            </a:extLst>
          </p:cNvPr>
          <p:cNvGrpSpPr/>
          <p:nvPr/>
        </p:nvGrpSpPr>
        <p:grpSpPr>
          <a:xfrm>
            <a:off x="0" y="188687"/>
            <a:ext cx="188686" cy="592364"/>
            <a:chOff x="11571416" y="3959358"/>
            <a:chExt cx="620584" cy="1723139"/>
          </a:xfrm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A6D611BE-6613-8A06-585E-09F236E38039}"/>
                </a:ext>
              </a:extLst>
            </p:cNvPr>
            <p:cNvSpPr/>
            <p:nvPr/>
          </p:nvSpPr>
          <p:spPr>
            <a:xfrm>
              <a:off x="11571416" y="3959358"/>
              <a:ext cx="620584" cy="1723137"/>
            </a:xfrm>
            <a:prstGeom prst="rect">
              <a:avLst/>
            </a:prstGeom>
            <a:solidFill>
              <a:srgbClr val="3E41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7C179879-309C-791B-66B8-3EE9FA488BCD}"/>
                </a:ext>
              </a:extLst>
            </p:cNvPr>
            <p:cNvSpPr/>
            <p:nvPr/>
          </p:nvSpPr>
          <p:spPr>
            <a:xfrm>
              <a:off x="11571416" y="5115169"/>
              <a:ext cx="620584" cy="567328"/>
            </a:xfrm>
            <a:prstGeom prst="rect">
              <a:avLst/>
            </a:prstGeom>
            <a:solidFill>
              <a:srgbClr val="CF01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7F517E52-C64A-C540-96D3-06377232A850}"/>
              </a:ext>
            </a:extLst>
          </p:cNvPr>
          <p:cNvSpPr txBox="1"/>
          <p:nvPr/>
        </p:nvSpPr>
        <p:spPr>
          <a:xfrm>
            <a:off x="414673" y="178263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solidFill>
                  <a:srgbClr val="3E41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作品结构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FFAD535-8467-D1A2-51C4-53229921CA08}"/>
              </a:ext>
            </a:extLst>
          </p:cNvPr>
          <p:cNvSpPr txBox="1"/>
          <p:nvPr/>
        </p:nvSpPr>
        <p:spPr>
          <a:xfrm>
            <a:off x="2841777" y="4017042"/>
            <a:ext cx="1675459" cy="400110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dirty="0" err="1">
                <a:solidFill>
                  <a:srgbClr val="FF0000"/>
                </a:solidFill>
              </a:rPr>
              <a:t>OneOS</a:t>
            </a:r>
            <a:r>
              <a:rPr lang="zh-CN" altLang="en-US" sz="2000" dirty="0">
                <a:solidFill>
                  <a:srgbClr val="FF0000"/>
                </a:solidFill>
              </a:rPr>
              <a:t>开发板</a:t>
            </a:r>
            <a:endParaRPr lang="zh-CN" altLang="en-US" sz="2000" dirty="0">
              <a:solidFill>
                <a:srgbClr val="FF0000"/>
              </a:solidFill>
              <a:effectLst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27D9BEB3-E9C1-A63A-B72B-B5B5B90EA735}"/>
              </a:ext>
            </a:extLst>
          </p:cNvPr>
          <p:cNvSpPr txBox="1"/>
          <p:nvPr/>
        </p:nvSpPr>
        <p:spPr>
          <a:xfrm>
            <a:off x="5194952" y="3044757"/>
            <a:ext cx="1802096" cy="400110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 err="1">
                <a:solidFill>
                  <a:srgbClr val="FF0000"/>
                </a:solidFill>
              </a:rPr>
              <a:t>OneNET</a:t>
            </a:r>
            <a:r>
              <a:rPr lang="zh-CN" altLang="en-US" sz="2000" dirty="0">
                <a:solidFill>
                  <a:srgbClr val="FF0000"/>
                </a:solidFill>
              </a:rPr>
              <a:t>云平台</a:t>
            </a:r>
            <a:endParaRPr lang="zh-CN" altLang="en-US" sz="2000" dirty="0">
              <a:solidFill>
                <a:srgbClr val="FF0000"/>
              </a:solidFill>
              <a:effectLst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A2FBFFE9-F64F-AAFC-55A2-15A53A92005B}"/>
              </a:ext>
            </a:extLst>
          </p:cNvPr>
          <p:cNvSpPr txBox="1"/>
          <p:nvPr/>
        </p:nvSpPr>
        <p:spPr>
          <a:xfrm>
            <a:off x="10252644" y="3436667"/>
            <a:ext cx="1467068" cy="400110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dirty="0">
                <a:solidFill>
                  <a:srgbClr val="FF0000"/>
                </a:solidFill>
              </a:rPr>
              <a:t>可视化大屏</a:t>
            </a:r>
            <a:endParaRPr lang="zh-CN" altLang="en-US" sz="2000" dirty="0">
              <a:solidFill>
                <a:srgbClr val="FF0000"/>
              </a:solidFill>
              <a:effectLst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534D5007-EABC-3F30-3BF1-9F7301081343}"/>
              </a:ext>
            </a:extLst>
          </p:cNvPr>
          <p:cNvSpPr txBox="1"/>
          <p:nvPr/>
        </p:nvSpPr>
        <p:spPr>
          <a:xfrm>
            <a:off x="2735001" y="4956743"/>
            <a:ext cx="954107" cy="400110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dirty="0">
                <a:solidFill>
                  <a:srgbClr val="0070C0"/>
                </a:solidFill>
              </a:rPr>
              <a:t>传感器</a:t>
            </a:r>
            <a:endParaRPr lang="zh-CN" altLang="en-US" sz="2000" dirty="0">
              <a:solidFill>
                <a:srgbClr val="0070C0"/>
              </a:solidFill>
              <a:effectLst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37EB5D77-7EC6-20FE-B1A6-5B5198EFB55E}"/>
              </a:ext>
            </a:extLst>
          </p:cNvPr>
          <p:cNvSpPr txBox="1"/>
          <p:nvPr/>
        </p:nvSpPr>
        <p:spPr>
          <a:xfrm>
            <a:off x="3907420" y="4956743"/>
            <a:ext cx="697627" cy="400110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dirty="0">
                <a:solidFill>
                  <a:srgbClr val="0070C0"/>
                </a:solidFill>
                <a:effectLst/>
              </a:rPr>
              <a:t>设备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3966A473-2419-0140-61F4-247FCE074E0B}"/>
              </a:ext>
            </a:extLst>
          </p:cNvPr>
          <p:cNvSpPr txBox="1"/>
          <p:nvPr/>
        </p:nvSpPr>
        <p:spPr>
          <a:xfrm>
            <a:off x="357381" y="4013294"/>
            <a:ext cx="1519968" cy="400110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dirty="0">
                <a:solidFill>
                  <a:srgbClr val="0070C0"/>
                </a:solidFill>
              </a:rPr>
              <a:t>语音开发板</a:t>
            </a:r>
            <a:endParaRPr lang="zh-CN" altLang="en-US" sz="2000" dirty="0">
              <a:solidFill>
                <a:srgbClr val="0070C0"/>
              </a:solidFill>
              <a:effectLst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CFEC6482-764B-98C0-5DAE-A3DA8A2BA68D}"/>
              </a:ext>
            </a:extLst>
          </p:cNvPr>
          <p:cNvSpPr txBox="1"/>
          <p:nvPr/>
        </p:nvSpPr>
        <p:spPr>
          <a:xfrm>
            <a:off x="8046389" y="2360431"/>
            <a:ext cx="1457450" cy="400110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dirty="0">
                <a:solidFill>
                  <a:srgbClr val="FF0000"/>
                </a:solidFill>
              </a:rPr>
              <a:t>微信小程序</a:t>
            </a:r>
            <a:endParaRPr lang="zh-CN" altLang="en-US" sz="2000" dirty="0">
              <a:solidFill>
                <a:srgbClr val="FF0000"/>
              </a:solidFill>
              <a:effectLst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2BAA23D5-FDA5-01D6-9E3F-47704BCCA6F9}"/>
              </a:ext>
            </a:extLst>
          </p:cNvPr>
          <p:cNvSpPr txBox="1"/>
          <p:nvPr/>
        </p:nvSpPr>
        <p:spPr>
          <a:xfrm>
            <a:off x="8041580" y="3443542"/>
            <a:ext cx="1467068" cy="400110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dirty="0">
                <a:solidFill>
                  <a:srgbClr val="0070C0"/>
                </a:solidFill>
              </a:rPr>
              <a:t>自建服务器</a:t>
            </a:r>
            <a:endParaRPr lang="zh-CN" altLang="en-US" sz="2000" dirty="0">
              <a:solidFill>
                <a:srgbClr val="0070C0"/>
              </a:solidFill>
              <a:effectLst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6D3699FB-9407-7D38-7DF2-BD504D1366E3}"/>
              </a:ext>
            </a:extLst>
          </p:cNvPr>
          <p:cNvSpPr txBox="1"/>
          <p:nvPr/>
        </p:nvSpPr>
        <p:spPr>
          <a:xfrm>
            <a:off x="10002573" y="4526653"/>
            <a:ext cx="1717138" cy="400110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dirty="0">
                <a:solidFill>
                  <a:srgbClr val="FF0000"/>
                </a:solidFill>
              </a:rPr>
              <a:t>数字孪生模型</a:t>
            </a:r>
            <a:endParaRPr lang="zh-CN" altLang="en-US" sz="2000" dirty="0">
              <a:solidFill>
                <a:srgbClr val="FF0000"/>
              </a:solidFill>
              <a:effectLst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E6B98B7F-AE20-7D4C-8B7E-6A216C7E4F54}"/>
              </a:ext>
            </a:extLst>
          </p:cNvPr>
          <p:cNvSpPr txBox="1"/>
          <p:nvPr/>
        </p:nvSpPr>
        <p:spPr>
          <a:xfrm>
            <a:off x="9140799" y="1351891"/>
            <a:ext cx="1723549" cy="400110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dirty="0">
                <a:solidFill>
                  <a:srgbClr val="0070C0"/>
                </a:solidFill>
                <a:effectLst/>
              </a:rPr>
              <a:t>微信警报通知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5EA3B2BA-0844-D3C1-3118-FCA0ED70A17D}"/>
              </a:ext>
            </a:extLst>
          </p:cNvPr>
          <p:cNvSpPr txBox="1"/>
          <p:nvPr/>
        </p:nvSpPr>
        <p:spPr>
          <a:xfrm>
            <a:off x="2888022" y="1801958"/>
            <a:ext cx="1685077" cy="400110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dirty="0">
                <a:solidFill>
                  <a:srgbClr val="0070C0"/>
                </a:solidFill>
              </a:rPr>
              <a:t>移动</a:t>
            </a:r>
            <a:r>
              <a:rPr lang="en-US" altLang="zh-CN" sz="2000" dirty="0">
                <a:solidFill>
                  <a:srgbClr val="0070C0"/>
                </a:solidFill>
              </a:rPr>
              <a:t>CMS</a:t>
            </a:r>
            <a:r>
              <a:rPr lang="zh-CN" altLang="en-US" sz="2000" dirty="0">
                <a:solidFill>
                  <a:srgbClr val="0070C0"/>
                </a:solidFill>
              </a:rPr>
              <a:t>平台</a:t>
            </a:r>
            <a:endParaRPr lang="zh-CN" altLang="en-US" sz="2000" dirty="0">
              <a:solidFill>
                <a:srgbClr val="0070C0"/>
              </a:solidFill>
              <a:effectLst/>
            </a:endParaRPr>
          </a:p>
        </p:txBody>
      </p: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F36B986E-6E14-FCDF-2E51-096A624E5099}"/>
              </a:ext>
            </a:extLst>
          </p:cNvPr>
          <p:cNvCxnSpPr>
            <a:cxnSpLocks/>
          </p:cNvCxnSpPr>
          <p:nvPr/>
        </p:nvCxnSpPr>
        <p:spPr>
          <a:xfrm>
            <a:off x="1968759" y="4103553"/>
            <a:ext cx="7028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AD3064AA-8844-E10A-1461-662418201524}"/>
              </a:ext>
            </a:extLst>
          </p:cNvPr>
          <p:cNvCxnSpPr>
            <a:cxnSpLocks/>
          </p:cNvCxnSpPr>
          <p:nvPr/>
        </p:nvCxnSpPr>
        <p:spPr>
          <a:xfrm flipH="1">
            <a:off x="1968759" y="4303608"/>
            <a:ext cx="7028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5AA47B0F-3FD6-F0DE-E6DC-D5B3E7628651}"/>
              </a:ext>
            </a:extLst>
          </p:cNvPr>
          <p:cNvCxnSpPr>
            <a:cxnSpLocks/>
          </p:cNvCxnSpPr>
          <p:nvPr/>
        </p:nvCxnSpPr>
        <p:spPr>
          <a:xfrm flipV="1">
            <a:off x="2994770" y="4473683"/>
            <a:ext cx="0" cy="4530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F8E11DD0-DACF-5104-E461-7E63FD16CA34}"/>
              </a:ext>
            </a:extLst>
          </p:cNvPr>
          <p:cNvCxnSpPr>
            <a:cxnSpLocks/>
          </p:cNvCxnSpPr>
          <p:nvPr/>
        </p:nvCxnSpPr>
        <p:spPr>
          <a:xfrm>
            <a:off x="4222230" y="4458693"/>
            <a:ext cx="0" cy="4893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1123B160-FD10-3887-BB32-869A0BE36E71}"/>
              </a:ext>
            </a:extLst>
          </p:cNvPr>
          <p:cNvCxnSpPr>
            <a:cxnSpLocks/>
          </p:cNvCxnSpPr>
          <p:nvPr/>
        </p:nvCxnSpPr>
        <p:spPr>
          <a:xfrm flipV="1">
            <a:off x="4481511" y="3384033"/>
            <a:ext cx="574539" cy="4218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346A8F2F-64BB-E39E-3D49-A4E701DC72E9}"/>
              </a:ext>
            </a:extLst>
          </p:cNvPr>
          <p:cNvCxnSpPr>
            <a:cxnSpLocks/>
          </p:cNvCxnSpPr>
          <p:nvPr/>
        </p:nvCxnSpPr>
        <p:spPr>
          <a:xfrm flipH="1">
            <a:off x="4636325" y="3587278"/>
            <a:ext cx="539646" cy="3897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箭头连接符 40">
            <a:extLst>
              <a:ext uri="{FF2B5EF4-FFF2-40B4-BE49-F238E27FC236}">
                <a16:creationId xmlns:a16="http://schemas.microsoft.com/office/drawing/2014/main" id="{DDDA5A5E-E513-953C-0EDC-2304A214F5BF}"/>
              </a:ext>
            </a:extLst>
          </p:cNvPr>
          <p:cNvCxnSpPr>
            <a:cxnSpLocks/>
          </p:cNvCxnSpPr>
          <p:nvPr/>
        </p:nvCxnSpPr>
        <p:spPr>
          <a:xfrm flipH="1">
            <a:off x="3679507" y="2308297"/>
            <a:ext cx="9601" cy="16038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箭头连接符 44">
            <a:extLst>
              <a:ext uri="{FF2B5EF4-FFF2-40B4-BE49-F238E27FC236}">
                <a16:creationId xmlns:a16="http://schemas.microsoft.com/office/drawing/2014/main" id="{6CBD572E-7134-B946-3DDA-FE452B0AFB32}"/>
              </a:ext>
            </a:extLst>
          </p:cNvPr>
          <p:cNvCxnSpPr>
            <a:cxnSpLocks/>
          </p:cNvCxnSpPr>
          <p:nvPr/>
        </p:nvCxnSpPr>
        <p:spPr>
          <a:xfrm flipV="1">
            <a:off x="6470212" y="2051250"/>
            <a:ext cx="434344" cy="6562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箭头连接符 45">
            <a:extLst>
              <a:ext uri="{FF2B5EF4-FFF2-40B4-BE49-F238E27FC236}">
                <a16:creationId xmlns:a16="http://schemas.microsoft.com/office/drawing/2014/main" id="{D7370563-C511-E461-0896-681E2A121B63}"/>
              </a:ext>
            </a:extLst>
          </p:cNvPr>
          <p:cNvCxnSpPr>
            <a:cxnSpLocks/>
          </p:cNvCxnSpPr>
          <p:nvPr/>
        </p:nvCxnSpPr>
        <p:spPr>
          <a:xfrm flipH="1">
            <a:off x="6599655" y="2094789"/>
            <a:ext cx="485883" cy="7130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箭头连接符 46">
            <a:extLst>
              <a:ext uri="{FF2B5EF4-FFF2-40B4-BE49-F238E27FC236}">
                <a16:creationId xmlns:a16="http://schemas.microsoft.com/office/drawing/2014/main" id="{137FD053-FD73-D41D-7C15-294593CCFEA2}"/>
              </a:ext>
            </a:extLst>
          </p:cNvPr>
          <p:cNvCxnSpPr>
            <a:cxnSpLocks/>
          </p:cNvCxnSpPr>
          <p:nvPr/>
        </p:nvCxnSpPr>
        <p:spPr>
          <a:xfrm>
            <a:off x="7085538" y="3438179"/>
            <a:ext cx="872361" cy="1119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箭头连接符 47">
            <a:extLst>
              <a:ext uri="{FF2B5EF4-FFF2-40B4-BE49-F238E27FC236}">
                <a16:creationId xmlns:a16="http://schemas.microsoft.com/office/drawing/2014/main" id="{FBF8E7BB-5CEE-1E24-8E7F-8FCFFED69E58}"/>
              </a:ext>
            </a:extLst>
          </p:cNvPr>
          <p:cNvCxnSpPr>
            <a:cxnSpLocks/>
          </p:cNvCxnSpPr>
          <p:nvPr/>
        </p:nvCxnSpPr>
        <p:spPr>
          <a:xfrm flipH="1" flipV="1">
            <a:off x="7085538" y="3557634"/>
            <a:ext cx="836121" cy="1136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箭头连接符 54">
            <a:extLst>
              <a:ext uri="{FF2B5EF4-FFF2-40B4-BE49-F238E27FC236}">
                <a16:creationId xmlns:a16="http://schemas.microsoft.com/office/drawing/2014/main" id="{9FC38664-38C8-FB5D-75CE-FBD8F329E68E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8486865" y="1551946"/>
            <a:ext cx="653934" cy="30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连接符 56">
            <a:extLst>
              <a:ext uri="{FF2B5EF4-FFF2-40B4-BE49-F238E27FC236}">
                <a16:creationId xmlns:a16="http://schemas.microsoft.com/office/drawing/2014/main" id="{CD2ACE22-E93D-8F2D-AC85-DE292D661889}"/>
              </a:ext>
            </a:extLst>
          </p:cNvPr>
          <p:cNvCxnSpPr>
            <a:cxnSpLocks/>
          </p:cNvCxnSpPr>
          <p:nvPr/>
        </p:nvCxnSpPr>
        <p:spPr>
          <a:xfrm>
            <a:off x="9576324" y="3636722"/>
            <a:ext cx="6463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>
            <a:extLst>
              <a:ext uri="{FF2B5EF4-FFF2-40B4-BE49-F238E27FC236}">
                <a16:creationId xmlns:a16="http://schemas.microsoft.com/office/drawing/2014/main" id="{1683C112-4521-D6F1-CF30-DC1AA0C22843}"/>
              </a:ext>
            </a:extLst>
          </p:cNvPr>
          <p:cNvCxnSpPr>
            <a:cxnSpLocks/>
            <a:stCxn id="50" idx="3"/>
            <a:endCxn id="20" idx="1"/>
          </p:cNvCxnSpPr>
          <p:nvPr/>
        </p:nvCxnSpPr>
        <p:spPr>
          <a:xfrm>
            <a:off x="9511053" y="4726708"/>
            <a:ext cx="4915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5A63B0A4-42FC-BCCA-FE80-D85AEE4906C8}"/>
              </a:ext>
            </a:extLst>
          </p:cNvPr>
          <p:cNvCxnSpPr/>
          <p:nvPr/>
        </p:nvCxnSpPr>
        <p:spPr>
          <a:xfrm>
            <a:off x="1412111" y="5798916"/>
            <a:ext cx="3472405" cy="0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3D879DCE-A972-EB49-2599-EADA5D9DAE4E}"/>
              </a:ext>
            </a:extLst>
          </p:cNvPr>
          <p:cNvCxnSpPr/>
          <p:nvPr/>
        </p:nvCxnSpPr>
        <p:spPr>
          <a:xfrm flipV="1">
            <a:off x="4884516" y="4956743"/>
            <a:ext cx="1211484" cy="842173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0A745732-5B33-E4AA-DD1D-F267343E024D}"/>
              </a:ext>
            </a:extLst>
          </p:cNvPr>
          <p:cNvCxnSpPr/>
          <p:nvPr/>
        </p:nvCxnSpPr>
        <p:spPr>
          <a:xfrm>
            <a:off x="7513287" y="4949876"/>
            <a:ext cx="2055118" cy="850916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561F6401-2D78-825E-5D97-F1B6ED89D0DA}"/>
              </a:ext>
            </a:extLst>
          </p:cNvPr>
          <p:cNvCxnSpPr/>
          <p:nvPr/>
        </p:nvCxnSpPr>
        <p:spPr>
          <a:xfrm>
            <a:off x="6084425" y="4956743"/>
            <a:ext cx="1434981" cy="0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矩形 27">
            <a:extLst>
              <a:ext uri="{FF2B5EF4-FFF2-40B4-BE49-F238E27FC236}">
                <a16:creationId xmlns:a16="http://schemas.microsoft.com/office/drawing/2014/main" id="{D4ABE1C5-A58D-7794-09D0-AC8302F6B3CF}"/>
              </a:ext>
            </a:extLst>
          </p:cNvPr>
          <p:cNvSpPr/>
          <p:nvPr/>
        </p:nvSpPr>
        <p:spPr>
          <a:xfrm>
            <a:off x="6220549" y="5388785"/>
            <a:ext cx="1471786" cy="45778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数据流向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E552AF5-5F73-BB71-8C20-BA7CC1982E1E}"/>
              </a:ext>
            </a:extLst>
          </p:cNvPr>
          <p:cNvSpPr txBox="1"/>
          <p:nvPr/>
        </p:nvSpPr>
        <p:spPr>
          <a:xfrm>
            <a:off x="6750941" y="1168965"/>
            <a:ext cx="1735924" cy="707886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dirty="0">
                <a:solidFill>
                  <a:srgbClr val="0070C0"/>
                </a:solidFill>
              </a:rPr>
              <a:t>华为云</a:t>
            </a:r>
            <a:endParaRPr lang="en-US" altLang="zh-CN" sz="2000" dirty="0">
              <a:solidFill>
                <a:srgbClr val="0070C0"/>
              </a:solidFill>
            </a:endParaRPr>
          </a:p>
          <a:p>
            <a:pPr algn="ctr"/>
            <a:r>
              <a:rPr lang="en-US" altLang="zh-CN" sz="2000" dirty="0" err="1">
                <a:solidFill>
                  <a:srgbClr val="0070C0"/>
                </a:solidFill>
              </a:rPr>
              <a:t>FunctionGraph</a:t>
            </a:r>
            <a:endParaRPr lang="zh-CN" altLang="en-US" sz="2000" dirty="0">
              <a:solidFill>
                <a:srgbClr val="0070C0"/>
              </a:solidFill>
              <a:effectLst/>
            </a:endParaRPr>
          </a:p>
        </p:txBody>
      </p: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3816E0A7-A805-B34C-E373-5CAD5E6E5CA0}"/>
              </a:ext>
            </a:extLst>
          </p:cNvPr>
          <p:cNvCxnSpPr>
            <a:cxnSpLocks/>
          </p:cNvCxnSpPr>
          <p:nvPr/>
        </p:nvCxnSpPr>
        <p:spPr>
          <a:xfrm flipV="1">
            <a:off x="7033999" y="2679462"/>
            <a:ext cx="923900" cy="3410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>
            <a:extLst>
              <a:ext uri="{FF2B5EF4-FFF2-40B4-BE49-F238E27FC236}">
                <a16:creationId xmlns:a16="http://schemas.microsoft.com/office/drawing/2014/main" id="{A47A0F60-6F66-05C5-A368-5AB28FF856C8}"/>
              </a:ext>
            </a:extLst>
          </p:cNvPr>
          <p:cNvSpPr txBox="1"/>
          <p:nvPr/>
        </p:nvSpPr>
        <p:spPr>
          <a:xfrm>
            <a:off x="3185860" y="2835860"/>
            <a:ext cx="557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0070C0"/>
                </a:solidFill>
              </a:rPr>
              <a:t>OTA</a:t>
            </a:r>
            <a:endParaRPr lang="zh-CN" altLang="en-US" dirty="0">
              <a:solidFill>
                <a:srgbClr val="0070C0"/>
              </a:solidFill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9757C2E3-5F96-D219-72E8-D0849524E3D1}"/>
              </a:ext>
            </a:extLst>
          </p:cNvPr>
          <p:cNvSpPr txBox="1"/>
          <p:nvPr/>
        </p:nvSpPr>
        <p:spPr>
          <a:xfrm>
            <a:off x="1845713" y="3763516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rgbClr val="0070C0"/>
                </a:solidFill>
              </a:rPr>
              <a:t>语音交互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C9C07DAD-C1FF-16A5-B84C-E4863AF0A8FB}"/>
              </a:ext>
            </a:extLst>
          </p:cNvPr>
          <p:cNvSpPr txBox="1"/>
          <p:nvPr/>
        </p:nvSpPr>
        <p:spPr>
          <a:xfrm>
            <a:off x="4184111" y="3291029"/>
            <a:ext cx="759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0070C0"/>
                </a:solidFill>
              </a:rPr>
              <a:t>MQTT</a:t>
            </a:r>
            <a:endParaRPr lang="zh-CN" altLang="en-US" dirty="0">
              <a:solidFill>
                <a:srgbClr val="0070C0"/>
              </a:solidFill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023900CE-7B5A-3ECB-5498-2C235AE5BC14}"/>
              </a:ext>
            </a:extLst>
          </p:cNvPr>
          <p:cNvSpPr txBox="1"/>
          <p:nvPr/>
        </p:nvSpPr>
        <p:spPr>
          <a:xfrm>
            <a:off x="6973166" y="3050194"/>
            <a:ext cx="494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0070C0"/>
                </a:solidFill>
              </a:rPr>
              <a:t>API</a:t>
            </a:r>
            <a:endParaRPr lang="zh-CN" altLang="en-US" dirty="0">
              <a:solidFill>
                <a:srgbClr val="0070C0"/>
              </a:solidFill>
            </a:endParaRP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22FEFC56-43B6-548E-2073-165FFE863D85}"/>
              </a:ext>
            </a:extLst>
          </p:cNvPr>
          <p:cNvSpPr txBox="1"/>
          <p:nvPr/>
        </p:nvSpPr>
        <p:spPr>
          <a:xfrm>
            <a:off x="8039176" y="4526653"/>
            <a:ext cx="1471877" cy="400110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dirty="0" err="1">
                <a:solidFill>
                  <a:srgbClr val="0070C0"/>
                </a:solidFill>
                <a:effectLst/>
              </a:rPr>
              <a:t>ThingJS</a:t>
            </a:r>
            <a:r>
              <a:rPr lang="zh-CN" altLang="en-US" sz="2000" dirty="0">
                <a:solidFill>
                  <a:srgbClr val="0070C0"/>
                </a:solidFill>
                <a:effectLst/>
              </a:rPr>
              <a:t>平台</a:t>
            </a:r>
          </a:p>
        </p:txBody>
      </p:sp>
      <p:cxnSp>
        <p:nvCxnSpPr>
          <p:cNvPr id="61" name="直接箭头连接符 60">
            <a:extLst>
              <a:ext uri="{FF2B5EF4-FFF2-40B4-BE49-F238E27FC236}">
                <a16:creationId xmlns:a16="http://schemas.microsoft.com/office/drawing/2014/main" id="{77D215EF-BEB1-B13B-2802-9D19B4BB6FD9}"/>
              </a:ext>
            </a:extLst>
          </p:cNvPr>
          <p:cNvCxnSpPr>
            <a:cxnSpLocks/>
          </p:cNvCxnSpPr>
          <p:nvPr/>
        </p:nvCxnSpPr>
        <p:spPr>
          <a:xfrm>
            <a:off x="6488576" y="3676863"/>
            <a:ext cx="1469323" cy="9795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箭头连接符 62">
            <a:extLst>
              <a:ext uri="{FF2B5EF4-FFF2-40B4-BE49-F238E27FC236}">
                <a16:creationId xmlns:a16="http://schemas.microsoft.com/office/drawing/2014/main" id="{096F3EE9-98E2-7BB8-5D3B-24EAC7A75E02}"/>
              </a:ext>
            </a:extLst>
          </p:cNvPr>
          <p:cNvCxnSpPr>
            <a:cxnSpLocks/>
          </p:cNvCxnSpPr>
          <p:nvPr/>
        </p:nvCxnSpPr>
        <p:spPr>
          <a:xfrm flipH="1" flipV="1">
            <a:off x="6367571" y="3763516"/>
            <a:ext cx="1554087" cy="10200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80836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1997</TotalTime>
  <Words>1535</Words>
  <Application>Microsoft Office PowerPoint</Application>
  <PresentationFormat>宽屏</PresentationFormat>
  <Paragraphs>277</Paragraphs>
  <Slides>27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36" baseType="lpstr">
      <vt:lpstr>pingfang SC</vt:lpstr>
      <vt:lpstr>黑体</vt:lpstr>
      <vt:lpstr>楷体</vt:lpstr>
      <vt:lpstr>宋体</vt:lpstr>
      <vt:lpstr>微软雅黑</vt:lpstr>
      <vt:lpstr>Arial</vt:lpstr>
      <vt:lpstr>Calibri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基础架构处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ZK</dc:creator>
  <cp:lastModifiedBy>韩 晶</cp:lastModifiedBy>
  <cp:revision>334</cp:revision>
  <dcterms:created xsi:type="dcterms:W3CDTF">2017-05-11T09:34:00Z</dcterms:created>
  <dcterms:modified xsi:type="dcterms:W3CDTF">2022-08-26T02:37:10Z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2052-10.1.0.6490</vt:lpwstr>
  </property>
</Properties>
</file>